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4" r:id="rId1"/>
  </p:sldMasterIdLst>
  <p:notesMasterIdLst>
    <p:notesMasterId r:id="rId33"/>
  </p:notesMasterIdLst>
  <p:handoutMasterIdLst>
    <p:handoutMasterId r:id="rId34"/>
  </p:handoutMasterIdLst>
  <p:sldIdLst>
    <p:sldId id="256" r:id="rId2"/>
    <p:sldId id="481" r:id="rId3"/>
    <p:sldId id="479" r:id="rId4"/>
    <p:sldId id="480" r:id="rId5"/>
    <p:sldId id="483" r:id="rId6"/>
    <p:sldId id="484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501" r:id="rId17"/>
    <p:sldId id="485" r:id="rId18"/>
    <p:sldId id="500" r:id="rId19"/>
    <p:sldId id="497" r:id="rId20"/>
    <p:sldId id="498" r:id="rId21"/>
    <p:sldId id="504" r:id="rId22"/>
    <p:sldId id="505" r:id="rId23"/>
    <p:sldId id="503" r:id="rId24"/>
    <p:sldId id="508" r:id="rId25"/>
    <p:sldId id="502" r:id="rId26"/>
    <p:sldId id="506" r:id="rId27"/>
    <p:sldId id="507" r:id="rId28"/>
    <p:sldId id="509" r:id="rId29"/>
    <p:sldId id="510" r:id="rId30"/>
    <p:sldId id="511" r:id="rId31"/>
    <p:sldId id="461" r:id="rId3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58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396" y="-102"/>
      </p:cViewPr>
      <p:guideLst>
        <p:guide orient="horz" pos="2160"/>
        <p:guide pos="3840"/>
        <p:guide pos="3831"/>
      </p:guideLst>
    </p:cSldViewPr>
  </p:slideViewPr>
  <p:outlineViewPr>
    <p:cViewPr>
      <p:scale>
        <a:sx n="33" d="100"/>
        <a:sy n="33" d="100"/>
      </p:scale>
      <p:origin x="0" y="2058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NED\3%20&#1101;&#1090;&#1072;&#1087;\&#1054;&#1094;&#1077;&#1085;&#1082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NED\3%20&#1101;&#1090;&#1072;&#1087;\&#1054;&#1094;&#1077;&#1085;&#1082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NED-17-18\3%20&#1101;&#1090;&#1072;&#1087;\&#1054;&#1094;&#1077;&#1085;&#1082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NED-17-18\3%20&#1101;&#1090;&#1072;&#1087;\&#1054;&#1094;&#1077;&#1085;&#1082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NED\3%20&#1101;&#1090;&#1072;&#1087;\&#1054;&#1094;&#1077;&#1085;&#1082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NED-17-18\3%20&#1101;&#1090;&#1072;&#1087;\&#1054;&#1094;&#1077;&#1085;&#1082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NED-17-18\3%20&#1101;&#1090;&#1072;&#1087;\&#1054;&#1094;&#1077;&#1085;&#1082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NED-17-18\3%20&#1101;&#1090;&#1072;&#1087;\&#1054;&#1094;&#1077;&#1085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00"/>
            </a:pPr>
            <a:r>
              <a:rPr lang="ru-RU" sz="1500" dirty="0" err="1"/>
              <a:t>Оприлюдне</a:t>
            </a:r>
            <a:r>
              <a:rPr lang="uk-UA" sz="1500" dirty="0" err="1"/>
              <a:t>ння</a:t>
            </a:r>
            <a:r>
              <a:rPr lang="ru-RU" sz="1500" dirty="0"/>
              <a:t> </a:t>
            </a:r>
            <a:r>
              <a:rPr lang="ru-RU" sz="1500" dirty="0" err="1"/>
              <a:t>рішення</a:t>
            </a:r>
            <a:r>
              <a:rPr lang="ru-RU" sz="1500" dirty="0"/>
              <a:t> про </a:t>
            </a:r>
            <a:r>
              <a:rPr lang="ru-RU" sz="1500" dirty="0" err="1"/>
              <a:t>місцевий</a:t>
            </a:r>
            <a:r>
              <a:rPr lang="ru-RU" sz="1500" dirty="0"/>
              <a:t> бюджет 2018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бюджет!$J$2</c:f>
              <c:strCache>
                <c:ptCount val="1"/>
                <c:pt idx="0">
                  <c:v>Оприлюднене рішення про місцевий бюджет 2018</c:v>
                </c:pt>
              </c:strCache>
            </c:strRef>
          </c:tx>
          <c:dLbls>
            <c:showVal val="1"/>
            <c:showLeaderLines val="1"/>
          </c:dLbls>
          <c:cat>
            <c:strRef>
              <c:f>бюджет!$I$3:$I$5</c:f>
              <c:strCache>
                <c:ptCount val="3"/>
                <c:pt idx="0">
                  <c:v>Опубліковано в повному обсязі</c:v>
                </c:pt>
                <c:pt idx="1">
                  <c:v> Рішення про бюджет 2018р опублікованене в повному обсязі </c:v>
                </c:pt>
                <c:pt idx="2">
                  <c:v>Рішення про бюджет не опубліковане</c:v>
                </c:pt>
              </c:strCache>
            </c:strRef>
          </c:cat>
          <c:val>
            <c:numRef>
              <c:f>бюджет!$J$3:$J$5</c:f>
              <c:numCache>
                <c:formatCode>General</c:formatCode>
                <c:ptCount val="3"/>
                <c:pt idx="0">
                  <c:v>29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287504156601706"/>
          <c:y val="0.11283770873750122"/>
          <c:w val="0.33659351876959626"/>
          <c:h val="0.86864572388378825"/>
        </c:manualLayout>
      </c:layout>
      <c:txPr>
        <a:bodyPr/>
        <a:lstStyle/>
        <a:p>
          <a:pPr>
            <a:defRPr sz="15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1247132991326392E-2"/>
          <c:y val="3.6657045394909715E-2"/>
          <c:w val="0.91737392526628958"/>
          <c:h val="0.62733140907898544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бюджет!$B$51:$B$97</c:f>
              <c:strCache>
                <c:ptCount val="47"/>
                <c:pt idx="0">
                  <c:v>Баштанська міська ОТГ</c:v>
                </c:pt>
                <c:pt idx="1">
                  <c:v>Благодатенська сільська ОТГ</c:v>
                </c:pt>
                <c:pt idx="2">
                  <c:v>Бузька  сільська ОТГ </c:v>
                </c:pt>
                <c:pt idx="3">
                  <c:v>Веселинівська селищна ОТГ </c:v>
                </c:pt>
                <c:pt idx="4">
                  <c:v>Воскресенська селищна ОТГ</c:v>
                </c:pt>
                <c:pt idx="5">
                  <c:v>Галіцинівська  сільська ОТГ</c:v>
                </c:pt>
                <c:pt idx="6">
                  <c:v>Доманівська селищна ОТГ </c:v>
                </c:pt>
                <c:pt idx="7">
                  <c:v>Дорошівська  сільська рада </c:v>
                </c:pt>
                <c:pt idx="8">
                  <c:v>Камяномостівська сільська ОТГ</c:v>
                </c:pt>
                <c:pt idx="9">
                  <c:v>Коблівська сільська ОТГ </c:v>
                </c:pt>
                <c:pt idx="10">
                  <c:v>Куцурубська сільська ОТГ</c:v>
                </c:pt>
                <c:pt idx="11">
                  <c:v>Мостівська сільська ОТГ</c:v>
                </c:pt>
                <c:pt idx="12">
                  <c:v>Нечаянська сільська ОТГ</c:v>
                </c:pt>
                <c:pt idx="13">
                  <c:v>Ольшанська селищна ОТГ</c:v>
                </c:pt>
                <c:pt idx="14">
                  <c:v>Прибужанівська сільська ОТГ</c:v>
                </c:pt>
                <c:pt idx="15">
                  <c:v>м.Миколаїв</c:v>
                </c:pt>
                <c:pt idx="16">
                  <c:v>М. Очаків</c:v>
                </c:pt>
                <c:pt idx="17">
                  <c:v>М. Южноукраїнськ</c:v>
                </c:pt>
                <c:pt idx="18">
                  <c:v>М. Вознесенськ</c:v>
                </c:pt>
                <c:pt idx="19">
                  <c:v>М. Первомайськ</c:v>
                </c:pt>
                <c:pt idx="20">
                  <c:v>Асканія-Нова селищна ОТГ</c:v>
                </c:pt>
                <c:pt idx="21">
                  <c:v>Білозерська селищна ОТГ</c:v>
                </c:pt>
                <c:pt idx="22">
                  <c:v>Великокопанівська сільська ОТГ</c:v>
                </c:pt>
                <c:pt idx="23">
                  <c:v>Виноградівська сільська ОТГ</c:v>
                </c:pt>
                <c:pt idx="24">
                  <c:v>Високопільська селищна ОТГ</c:v>
                </c:pt>
                <c:pt idx="25">
                  <c:v>Гладківська сільська ОТГ </c:v>
                </c:pt>
                <c:pt idx="26">
                  <c:v>Горностаївська селищна ОТГ</c:v>
                </c:pt>
                <c:pt idx="27">
                  <c:v>Зеленопідська сільська ОТГ</c:v>
                </c:pt>
                <c:pt idx="28">
                  <c:v>Іванівська селищна ОТГ</c:v>
                </c:pt>
                <c:pt idx="29">
                  <c:v>Каланчацька селищна ОТГ</c:v>
                </c:pt>
                <c:pt idx="30">
                  <c:v>Костянтинівська сільська ОТГ </c:v>
                </c:pt>
                <c:pt idx="31">
                  <c:v>Кочубеївська сільська ОТГ </c:v>
                </c:pt>
                <c:pt idx="32">
                  <c:v>Любимівська селищна ОТГ</c:v>
                </c:pt>
                <c:pt idx="33">
                  <c:v>Мирненська селищна ОТГ</c:v>
                </c:pt>
                <c:pt idx="34">
                  <c:v>Музиківська сільська ОТГ</c:v>
                </c:pt>
                <c:pt idx="35">
                  <c:v>Присиваська сільська ОТГ   </c:v>
                </c:pt>
                <c:pt idx="36">
                  <c:v>Роздольненська сільська ОТГ </c:v>
                </c:pt>
                <c:pt idx="37">
                  <c:v>Станіславська сільська ОТГ </c:v>
                </c:pt>
                <c:pt idx="38">
                  <c:v>Тавричанська сільська ОТГ</c:v>
                </c:pt>
                <c:pt idx="39">
                  <c:v>Хрестівська сільська ОТГ</c:v>
                </c:pt>
                <c:pt idx="40">
                  <c:v>Чаплинська ОТГ</c:v>
                </c:pt>
                <c:pt idx="41">
                  <c:v>Ювілейна сільська ОТГ</c:v>
                </c:pt>
                <c:pt idx="42">
                  <c:v>Долматівська сільська ОТГ</c:v>
                </c:pt>
                <c:pt idx="43">
                  <c:v>м. Нова Каховка</c:v>
                </c:pt>
                <c:pt idx="44">
                  <c:v>м. Каховка</c:v>
                </c:pt>
                <c:pt idx="45">
                  <c:v>м. Гола  Пристань</c:v>
                </c:pt>
                <c:pt idx="46">
                  <c:v>М. Херсон</c:v>
                </c:pt>
              </c:strCache>
            </c:strRef>
          </c:cat>
          <c:val>
            <c:numRef>
              <c:f>бюджет!$C$51:$C$97</c:f>
              <c:numCache>
                <c:formatCode>General</c:formatCode>
                <c:ptCount val="47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20</c:v>
                </c:pt>
                <c:pt idx="4">
                  <c:v>0</c:v>
                </c:pt>
                <c:pt idx="5">
                  <c:v>10</c:v>
                </c:pt>
                <c:pt idx="6">
                  <c:v>20</c:v>
                </c:pt>
                <c:pt idx="7">
                  <c:v>10</c:v>
                </c:pt>
                <c:pt idx="8">
                  <c:v>20</c:v>
                </c:pt>
                <c:pt idx="9">
                  <c:v>0</c:v>
                </c:pt>
                <c:pt idx="10">
                  <c:v>10</c:v>
                </c:pt>
                <c:pt idx="11">
                  <c:v>0</c:v>
                </c:pt>
                <c:pt idx="12">
                  <c:v>10</c:v>
                </c:pt>
                <c:pt idx="13">
                  <c:v>10</c:v>
                </c:pt>
                <c:pt idx="14">
                  <c:v>20</c:v>
                </c:pt>
                <c:pt idx="15">
                  <c:v>20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10</c:v>
                </c:pt>
                <c:pt idx="23">
                  <c:v>20</c:v>
                </c:pt>
                <c:pt idx="24">
                  <c:v>10</c:v>
                </c:pt>
                <c:pt idx="25">
                  <c:v>0</c:v>
                </c:pt>
                <c:pt idx="26">
                  <c:v>20</c:v>
                </c:pt>
                <c:pt idx="27">
                  <c:v>0</c:v>
                </c:pt>
                <c:pt idx="28">
                  <c:v>20</c:v>
                </c:pt>
                <c:pt idx="29">
                  <c:v>20</c:v>
                </c:pt>
                <c:pt idx="30">
                  <c:v>0</c:v>
                </c:pt>
                <c:pt idx="31">
                  <c:v>20</c:v>
                </c:pt>
                <c:pt idx="32">
                  <c:v>10</c:v>
                </c:pt>
                <c:pt idx="33">
                  <c:v>20</c:v>
                </c:pt>
                <c:pt idx="34">
                  <c:v>20</c:v>
                </c:pt>
                <c:pt idx="35">
                  <c:v>20</c:v>
                </c:pt>
                <c:pt idx="36">
                  <c:v>20</c:v>
                </c:pt>
                <c:pt idx="37">
                  <c:v>10</c:v>
                </c:pt>
                <c:pt idx="38">
                  <c:v>20</c:v>
                </c:pt>
                <c:pt idx="39">
                  <c:v>20</c:v>
                </c:pt>
                <c:pt idx="40">
                  <c:v>20</c:v>
                </c:pt>
                <c:pt idx="41">
                  <c:v>20</c:v>
                </c:pt>
                <c:pt idx="42">
                  <c:v>0</c:v>
                </c:pt>
                <c:pt idx="43">
                  <c:v>20</c:v>
                </c:pt>
                <c:pt idx="44">
                  <c:v>20</c:v>
                </c:pt>
                <c:pt idx="45">
                  <c:v>10</c:v>
                </c:pt>
                <c:pt idx="46">
                  <c:v>20</c:v>
                </c:pt>
              </c:numCache>
            </c:numRef>
          </c:val>
        </c:ser>
        <c:axId val="87333888"/>
        <c:axId val="87335680"/>
      </c:barChart>
      <c:catAx>
        <c:axId val="8733388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7335680"/>
        <c:crosses val="autoZero"/>
        <c:auto val="1"/>
        <c:lblAlgn val="ctr"/>
        <c:lblOffset val="100"/>
      </c:catAx>
      <c:valAx>
        <c:axId val="873356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733388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layout/>
      <c:txPr>
        <a:bodyPr/>
        <a:lstStyle/>
        <a:p>
          <a:pPr>
            <a:defRPr sz="15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паспорти!$AF$2</c:f>
              <c:strCache>
                <c:ptCount val="1"/>
                <c:pt idx="0">
                  <c:v>Оприлюднення паспортів БП - Херсонська область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паспорти!$AE$3:$AE$5</c:f>
              <c:strCache>
                <c:ptCount val="3"/>
                <c:pt idx="0">
                  <c:v>Паспорти БП оприлюднені в повному обсязі</c:v>
                </c:pt>
                <c:pt idx="1">
                  <c:v>Паспорти БП оприлюднені частково</c:v>
                </c:pt>
                <c:pt idx="2">
                  <c:v>Паспорти БП не оприлюднені</c:v>
                </c:pt>
              </c:strCache>
            </c:strRef>
          </c:cat>
          <c:val>
            <c:numRef>
              <c:f>паспорти!$AF$3:$AF$5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 w="0">
      <a:solidFill>
        <a:schemeClr val="accent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layout/>
      <c:txPr>
        <a:bodyPr/>
        <a:lstStyle/>
        <a:p>
          <a:pPr>
            <a:defRPr sz="15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паспорти!$R$2</c:f>
              <c:strCache>
                <c:ptCount val="1"/>
                <c:pt idx="0">
                  <c:v>Оприлюднення паспортів БП - Миколаївська область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паспорти!$Q$3:$Q$5</c:f>
              <c:strCache>
                <c:ptCount val="3"/>
                <c:pt idx="0">
                  <c:v>Паспорти БП оприлюднені в повному обсязі</c:v>
                </c:pt>
                <c:pt idx="1">
                  <c:v>Паспорти БП оприлюднені частково</c:v>
                </c:pt>
                <c:pt idx="2">
                  <c:v>Паспорти БП не оприлюднені</c:v>
                </c:pt>
              </c:strCache>
            </c:strRef>
          </c:cat>
          <c:val>
            <c:numRef>
              <c:f>паспорти!$R$3:$R$5</c:f>
              <c:numCache>
                <c:formatCode>General</c:formatCode>
                <c:ptCount val="3"/>
                <c:pt idx="0">
                  <c:v>6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solidFill>
        <a:srgbClr val="727CA3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паспорти!$N$2:$N$48</c:f>
              <c:strCache>
                <c:ptCount val="47"/>
                <c:pt idx="0">
                  <c:v>Баштанська міська ОТГ</c:v>
                </c:pt>
                <c:pt idx="1">
                  <c:v>Благодатенська сільська ОТГ</c:v>
                </c:pt>
                <c:pt idx="2">
                  <c:v>Бузька  сільська ОТГ </c:v>
                </c:pt>
                <c:pt idx="3">
                  <c:v>Веселинівська селищна ОТГ </c:v>
                </c:pt>
                <c:pt idx="4">
                  <c:v>Воскресенська селищна ОТГ</c:v>
                </c:pt>
                <c:pt idx="5">
                  <c:v>Галіцинівська  сільська ОТГ</c:v>
                </c:pt>
                <c:pt idx="6">
                  <c:v>Доманівська селищна ОТГ </c:v>
                </c:pt>
                <c:pt idx="7">
                  <c:v>Дорошівська  сільська рада </c:v>
                </c:pt>
                <c:pt idx="8">
                  <c:v>Камяномостівська сільська ОТГ</c:v>
                </c:pt>
                <c:pt idx="9">
                  <c:v>Коблівська сільська ОТГ</c:v>
                </c:pt>
                <c:pt idx="10">
                  <c:v>Куцурубська сільська ОТГ</c:v>
                </c:pt>
                <c:pt idx="11">
                  <c:v>Мостівська сільська ОТГ</c:v>
                </c:pt>
                <c:pt idx="12">
                  <c:v>Нечаянська сільська ОТГ</c:v>
                </c:pt>
                <c:pt idx="13">
                  <c:v>Ольшанська селищна ОТГ</c:v>
                </c:pt>
                <c:pt idx="14">
                  <c:v>Прибужанівська сільська ОТГ </c:v>
                </c:pt>
                <c:pt idx="15">
                  <c:v>м.Миколаїв</c:v>
                </c:pt>
                <c:pt idx="16">
                  <c:v>М. Очаків</c:v>
                </c:pt>
                <c:pt idx="17">
                  <c:v>М. Южноукраїнськ</c:v>
                </c:pt>
                <c:pt idx="18">
                  <c:v>М. Вознесенськ</c:v>
                </c:pt>
                <c:pt idx="19">
                  <c:v>М. Первомайськ</c:v>
                </c:pt>
                <c:pt idx="20">
                  <c:v>Асканія-Нова селищна ОТГ</c:v>
                </c:pt>
                <c:pt idx="21">
                  <c:v>Білозерська селищна ОТГ</c:v>
                </c:pt>
                <c:pt idx="22">
                  <c:v>Великокопанівська сільська ОТГ</c:v>
                </c:pt>
                <c:pt idx="23">
                  <c:v>Виноградівська сільська ОТГ</c:v>
                </c:pt>
                <c:pt idx="24">
                  <c:v>Високопільська селищна ОТГ</c:v>
                </c:pt>
                <c:pt idx="25">
                  <c:v>Гладківська сільська ОТГ</c:v>
                </c:pt>
                <c:pt idx="26">
                  <c:v>Горностаївська селищна ОТГ</c:v>
                </c:pt>
                <c:pt idx="27">
                  <c:v>Зеленопідська сільська ОТГ</c:v>
                </c:pt>
                <c:pt idx="28">
                  <c:v>Іванівська селищна ОТГ</c:v>
                </c:pt>
                <c:pt idx="29">
                  <c:v>Каланчацька селищна ОТГ</c:v>
                </c:pt>
                <c:pt idx="30">
                  <c:v>Костянтинівська сільська ОТГ </c:v>
                </c:pt>
                <c:pt idx="31">
                  <c:v>Кочубеївська сільська ОТГ </c:v>
                </c:pt>
                <c:pt idx="32">
                  <c:v>Любимівська селищна ОТГ</c:v>
                </c:pt>
                <c:pt idx="33">
                  <c:v>Мирненська селищна ОТГ</c:v>
                </c:pt>
                <c:pt idx="34">
                  <c:v>Музиківська сільська ОТГ</c:v>
                </c:pt>
                <c:pt idx="35">
                  <c:v>Присиваська сільська ОТГ   </c:v>
                </c:pt>
                <c:pt idx="36">
                  <c:v>Роздольненська сільська ОТГ </c:v>
                </c:pt>
                <c:pt idx="37">
                  <c:v>Станіславська сільська ОТГ </c:v>
                </c:pt>
                <c:pt idx="38">
                  <c:v>Тавричанська сільська ОТГ</c:v>
                </c:pt>
                <c:pt idx="39">
                  <c:v>Хрестівська сільська ОТГ</c:v>
                </c:pt>
                <c:pt idx="40">
                  <c:v>Чаплинська ОТГ</c:v>
                </c:pt>
                <c:pt idx="41">
                  <c:v>Ювілейна сільська ОТГ</c:v>
                </c:pt>
                <c:pt idx="42">
                  <c:v>Долматівська сільська ОТГ</c:v>
                </c:pt>
                <c:pt idx="43">
                  <c:v>м. Нова Каховка</c:v>
                </c:pt>
                <c:pt idx="44">
                  <c:v>м. Каховка</c:v>
                </c:pt>
                <c:pt idx="45">
                  <c:v>м. Гола  Пристань</c:v>
                </c:pt>
                <c:pt idx="46">
                  <c:v>М. Херсон</c:v>
                </c:pt>
              </c:strCache>
            </c:strRef>
          </c:cat>
          <c:val>
            <c:numRef>
              <c:f>паспорти!$O$2:$O$48</c:f>
              <c:numCache>
                <c:formatCode>General</c:formatCode>
                <c:ptCount val="47"/>
                <c:pt idx="0">
                  <c:v>20</c:v>
                </c:pt>
                <c:pt idx="1">
                  <c:v>10</c:v>
                </c:pt>
                <c:pt idx="2">
                  <c:v>20</c:v>
                </c:pt>
                <c:pt idx="3">
                  <c:v>0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10</c:v>
                </c:pt>
                <c:pt idx="15">
                  <c:v>20</c:v>
                </c:pt>
                <c:pt idx="16">
                  <c:v>10</c:v>
                </c:pt>
                <c:pt idx="17">
                  <c:v>20</c:v>
                </c:pt>
                <c:pt idx="18">
                  <c:v>20</c:v>
                </c:pt>
                <c:pt idx="19">
                  <c:v>20</c:v>
                </c:pt>
                <c:pt idx="20">
                  <c:v>20</c:v>
                </c:pt>
                <c:pt idx="21">
                  <c:v>20</c:v>
                </c:pt>
                <c:pt idx="22">
                  <c:v>20</c:v>
                </c:pt>
                <c:pt idx="23">
                  <c:v>10</c:v>
                </c:pt>
                <c:pt idx="24">
                  <c:v>0</c:v>
                </c:pt>
                <c:pt idx="25">
                  <c:v>0</c:v>
                </c:pt>
                <c:pt idx="26">
                  <c:v>10</c:v>
                </c:pt>
                <c:pt idx="27">
                  <c:v>0</c:v>
                </c:pt>
                <c:pt idx="28">
                  <c:v>20</c:v>
                </c:pt>
                <c:pt idx="29">
                  <c:v>20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20</c:v>
                </c:pt>
                <c:pt idx="34">
                  <c:v>10</c:v>
                </c:pt>
                <c:pt idx="35">
                  <c:v>20</c:v>
                </c:pt>
                <c:pt idx="36">
                  <c:v>0</c:v>
                </c:pt>
                <c:pt idx="37">
                  <c:v>0</c:v>
                </c:pt>
                <c:pt idx="38">
                  <c:v>20</c:v>
                </c:pt>
                <c:pt idx="39">
                  <c:v>0</c:v>
                </c:pt>
                <c:pt idx="40">
                  <c:v>20</c:v>
                </c:pt>
                <c:pt idx="41">
                  <c:v>10</c:v>
                </c:pt>
                <c:pt idx="42">
                  <c:v>0</c:v>
                </c:pt>
                <c:pt idx="43">
                  <c:v>20</c:v>
                </c:pt>
                <c:pt idx="44">
                  <c:v>20</c:v>
                </c:pt>
                <c:pt idx="45">
                  <c:v>10</c:v>
                </c:pt>
                <c:pt idx="46">
                  <c:v>10</c:v>
                </c:pt>
              </c:numCache>
            </c:numRef>
          </c:val>
        </c:ser>
        <c:axId val="87865984"/>
        <c:axId val="87871872"/>
      </c:barChart>
      <c:catAx>
        <c:axId val="8786598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87871872"/>
        <c:crosses val="autoZero"/>
        <c:auto val="1"/>
        <c:lblAlgn val="ctr"/>
        <c:lblOffset val="100"/>
      </c:catAx>
      <c:valAx>
        <c:axId val="87871872"/>
        <c:scaling>
          <c:orientation val="minMax"/>
        </c:scaling>
        <c:axPos val="l"/>
        <c:majorGridlines/>
        <c:numFmt formatCode="General" sourceLinked="1"/>
        <c:tickLblPos val="nextTo"/>
        <c:crossAx val="87865984"/>
        <c:crosses val="autoZero"/>
        <c:crossBetween val="between"/>
      </c:valAx>
    </c:plotArea>
    <c:plotVisOnly val="1"/>
  </c:chart>
  <c:txPr>
    <a:bodyPr/>
    <a:lstStyle/>
    <a:p>
      <a:pPr>
        <a:defRPr sz="6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layout/>
      <c:txPr>
        <a:bodyPr/>
        <a:lstStyle/>
        <a:p>
          <a:pPr>
            <a:defRPr sz="15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'звіти ПБП'!$N$14</c:f>
              <c:strCache>
                <c:ptCount val="1"/>
                <c:pt idx="0">
                  <c:v>Оприлюднення  звітів паспортів бюджетних програм  за 2017р- Миколаївська область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'звіти ПБП'!$M$15:$M$18</c:f>
              <c:strCache>
                <c:ptCount val="4"/>
                <c:pt idx="0">
                  <c:v>Відсутність звітів із-за дати створення громади</c:v>
                </c:pt>
                <c:pt idx="1">
                  <c:v>Звіти не оприлюднені</c:v>
                </c:pt>
                <c:pt idx="2">
                  <c:v>Опубліковано в повному обсязі</c:v>
                </c:pt>
                <c:pt idx="3">
                  <c:v>Опубліковано частково</c:v>
                </c:pt>
              </c:strCache>
            </c:strRef>
          </c:cat>
          <c:val>
            <c:numRef>
              <c:f>'звіти ПБП'!$N$15:$N$18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407866021953962"/>
          <c:y val="0.36649243014463068"/>
          <c:w val="0.32136780742605298"/>
          <c:h val="0.620021389394183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solidFill>
        <a:srgbClr val="727CA3"/>
      </a:solidFill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title>
      <c:layout>
        <c:manualLayout>
          <c:xMode val="edge"/>
          <c:yMode val="edge"/>
          <c:x val="0.11470431924031246"/>
          <c:y val="1.9414012738853504E-2"/>
        </c:manualLayout>
      </c:layout>
      <c:txPr>
        <a:bodyPr/>
        <a:lstStyle/>
        <a:p>
          <a:pPr>
            <a:defRPr sz="1500"/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'звіти ПБП'!$S$22</c:f>
              <c:strCache>
                <c:ptCount val="1"/>
                <c:pt idx="0">
                  <c:v>Оприлюднення  звітів паспортів бюджетних програм  за 2017р- Херсонська область</c:v>
                </c:pt>
              </c:strCache>
            </c:strRef>
          </c:tx>
          <c:dLbls>
            <c:showVal val="1"/>
            <c:showLeaderLines val="1"/>
          </c:dLbls>
          <c:cat>
            <c:strRef>
              <c:f>'звіти ПБП'!$R$23:$R$26</c:f>
              <c:strCache>
                <c:ptCount val="4"/>
                <c:pt idx="0">
                  <c:v>Відсутність звітів із-за дати створення громади</c:v>
                </c:pt>
                <c:pt idx="1">
                  <c:v>Звіти не оприлюднені</c:v>
                </c:pt>
                <c:pt idx="2">
                  <c:v>Опубліковано в повному обсязі</c:v>
                </c:pt>
                <c:pt idx="3">
                  <c:v>Опубліковано частково</c:v>
                </c:pt>
              </c:strCache>
            </c:strRef>
          </c:cat>
          <c:val>
            <c:numRef>
              <c:f>'звіти ПБП'!$S$23:$S$26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solidFill>
        <a:srgbClr val="727CA3"/>
      </a:solidFill>
    </a:ln>
  </c:spPr>
  <c:txPr>
    <a:bodyPr/>
    <a:lstStyle/>
    <a:p>
      <a:pPr>
        <a:defRPr sz="15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'звіти ПБП'!$B$53:$B$99</c:f>
              <c:strCache>
                <c:ptCount val="47"/>
                <c:pt idx="0">
                  <c:v>Баштанська міська ОТГ</c:v>
                </c:pt>
                <c:pt idx="1">
                  <c:v>Благодатенська сільська ОТГ</c:v>
                </c:pt>
                <c:pt idx="2">
                  <c:v>Бузька  сільська ОТГ </c:v>
                </c:pt>
                <c:pt idx="3">
                  <c:v>Веселинівська селищна ОТГ </c:v>
                </c:pt>
                <c:pt idx="4">
                  <c:v>Воскресенська селищна ОТГ</c:v>
                </c:pt>
                <c:pt idx="5">
                  <c:v>Галіцинівська  сільська ОТГ</c:v>
                </c:pt>
                <c:pt idx="6">
                  <c:v>Доманівська селищна ОТГ </c:v>
                </c:pt>
                <c:pt idx="7">
                  <c:v>Дорошівська  сільська рада</c:v>
                </c:pt>
                <c:pt idx="8">
                  <c:v>Камяномостівська сільська ОТГ</c:v>
                </c:pt>
                <c:pt idx="9">
                  <c:v>Коблівська сільська ОТГ</c:v>
                </c:pt>
                <c:pt idx="10">
                  <c:v>Куцурубська сільська ОТГ</c:v>
                </c:pt>
                <c:pt idx="11">
                  <c:v>Мостівська сільська ОТГ</c:v>
                </c:pt>
                <c:pt idx="12">
                  <c:v>Нечаянська сільська ОТГ</c:v>
                </c:pt>
                <c:pt idx="13">
                  <c:v>Ольшанська селищна ОТГ</c:v>
                </c:pt>
                <c:pt idx="14">
                  <c:v>Прибужанівська сільська ОТГ</c:v>
                </c:pt>
                <c:pt idx="15">
                  <c:v>м.Миколаїв</c:v>
                </c:pt>
                <c:pt idx="16">
                  <c:v>М. Очаків</c:v>
                </c:pt>
                <c:pt idx="17">
                  <c:v>М. Южноукраїнськ</c:v>
                </c:pt>
                <c:pt idx="18">
                  <c:v>М. Вознесенськ</c:v>
                </c:pt>
                <c:pt idx="19">
                  <c:v>М. Первомайськ</c:v>
                </c:pt>
                <c:pt idx="20">
                  <c:v>Асканія-Нова селищна ОТГ</c:v>
                </c:pt>
                <c:pt idx="21">
                  <c:v>Білозерська селищна ОТГ</c:v>
                </c:pt>
                <c:pt idx="22">
                  <c:v>Великокопанівська сільська ОТГ</c:v>
                </c:pt>
                <c:pt idx="23">
                  <c:v>Виноградівська сільська ОТГ</c:v>
                </c:pt>
                <c:pt idx="24">
                  <c:v>Високопільська селищна ОТГ</c:v>
                </c:pt>
                <c:pt idx="25">
                  <c:v>Гладківська сільська ОТГ</c:v>
                </c:pt>
                <c:pt idx="26">
                  <c:v>Горностаївська селищна ОТГ</c:v>
                </c:pt>
                <c:pt idx="27">
                  <c:v>Зеленопідська сільська ОТГ</c:v>
                </c:pt>
                <c:pt idx="28">
                  <c:v>Іванівська селищна ОТГ</c:v>
                </c:pt>
                <c:pt idx="29">
                  <c:v>Каланчацька селищна ОТГ</c:v>
                </c:pt>
                <c:pt idx="30">
                  <c:v>Костянтинівська сільська ОТГ </c:v>
                </c:pt>
                <c:pt idx="31">
                  <c:v>Кочубеївська сільська ОТГ </c:v>
                </c:pt>
                <c:pt idx="32">
                  <c:v>Любимівська селищна ОТГ</c:v>
                </c:pt>
                <c:pt idx="33">
                  <c:v>Мирненська селищна ОТГ</c:v>
                </c:pt>
                <c:pt idx="34">
                  <c:v>Музиківська сільська ОТГ</c:v>
                </c:pt>
                <c:pt idx="35">
                  <c:v>Присиваська сільська ОТГ   </c:v>
                </c:pt>
                <c:pt idx="36">
                  <c:v>Роздольненська сільська ОТГ </c:v>
                </c:pt>
                <c:pt idx="37">
                  <c:v>Станіславська сільська ОТГ </c:v>
                </c:pt>
                <c:pt idx="38">
                  <c:v>Тавричанська сільська ОТГ</c:v>
                </c:pt>
                <c:pt idx="39">
                  <c:v>Хрестівська сільська ОТГ</c:v>
                </c:pt>
                <c:pt idx="40">
                  <c:v>Чаплинська ОТГ</c:v>
                </c:pt>
                <c:pt idx="41">
                  <c:v>Ювілейна сільська ОТГ</c:v>
                </c:pt>
                <c:pt idx="42">
                  <c:v>Долматівська сільська ОТГ</c:v>
                </c:pt>
                <c:pt idx="43">
                  <c:v>м. Нова Каховка</c:v>
                </c:pt>
                <c:pt idx="44">
                  <c:v>м. Каховка</c:v>
                </c:pt>
                <c:pt idx="45">
                  <c:v>м. Гола  Пристань</c:v>
                </c:pt>
                <c:pt idx="46">
                  <c:v>М. Херсон</c:v>
                </c:pt>
              </c:strCache>
            </c:strRef>
          </c:cat>
          <c:val>
            <c:numRef>
              <c:f>'звіти ПБП'!$C$53:$C$99</c:f>
              <c:numCache>
                <c:formatCode>General</c:formatCode>
                <c:ptCount val="47"/>
                <c:pt idx="0">
                  <c:v>20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20</c:v>
                </c:pt>
                <c:pt idx="16">
                  <c:v>10</c:v>
                </c:pt>
                <c:pt idx="17">
                  <c:v>10</c:v>
                </c:pt>
                <c:pt idx="18">
                  <c:v>20</c:v>
                </c:pt>
                <c:pt idx="19">
                  <c:v>10</c:v>
                </c:pt>
                <c:pt idx="20">
                  <c:v>20</c:v>
                </c:pt>
                <c:pt idx="22">
                  <c:v>20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9">
                  <c:v>0</c:v>
                </c:pt>
                <c:pt idx="31">
                  <c:v>0</c:v>
                </c:pt>
                <c:pt idx="33">
                  <c:v>20</c:v>
                </c:pt>
                <c:pt idx="34">
                  <c:v>0</c:v>
                </c:pt>
                <c:pt idx="35">
                  <c:v>0</c:v>
                </c:pt>
                <c:pt idx="38">
                  <c:v>20</c:v>
                </c:pt>
                <c:pt idx="39">
                  <c:v>0</c:v>
                </c:pt>
                <c:pt idx="40">
                  <c:v>20</c:v>
                </c:pt>
                <c:pt idx="43">
                  <c:v>0</c:v>
                </c:pt>
                <c:pt idx="44">
                  <c:v>0</c:v>
                </c:pt>
                <c:pt idx="45">
                  <c:v>10</c:v>
                </c:pt>
                <c:pt idx="46">
                  <c:v>20</c:v>
                </c:pt>
              </c:numCache>
            </c:numRef>
          </c:val>
        </c:ser>
        <c:axId val="46512384"/>
        <c:axId val="46518272"/>
      </c:barChart>
      <c:catAx>
        <c:axId val="4651238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46518272"/>
        <c:crosses val="autoZero"/>
        <c:auto val="1"/>
        <c:lblAlgn val="ctr"/>
        <c:lblOffset val="100"/>
      </c:catAx>
      <c:valAx>
        <c:axId val="46518272"/>
        <c:scaling>
          <c:orientation val="minMax"/>
        </c:scaling>
        <c:axPos val="l"/>
        <c:majorGridlines/>
        <c:numFmt formatCode="General" sourceLinked="1"/>
        <c:tickLblPos val="nextTo"/>
        <c:crossAx val="4651238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463A-993B-4520-A82E-EB6A6AE6549F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3BC0-0CAC-4FF6-9CD1-FB5C5062BF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368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1471-8B7E-493B-B736-EA52ED67EC54}" type="datetimeFigureOut">
              <a:rPr lang="ru-RU" smtClean="0"/>
              <a:pPr/>
              <a:t>27.09.2018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183D1-1C7A-4882-A242-06F4650147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270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183D1-1C7A-4882-A242-06F4650147B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3" name="Прямоугольный треугольник 12"/>
          <p:cNvSpPr>
            <a:spLocks/>
          </p:cNvSpPr>
          <p:nvPr userDrawn="1"/>
        </p:nvSpPr>
        <p:spPr bwMode="auto">
          <a:xfrm flipH="1">
            <a:off x="5521152" y="5734161"/>
            <a:ext cx="6670848" cy="1123839"/>
          </a:xfrm>
          <a:prstGeom prst="rtTriangle">
            <a:avLst/>
          </a:prstGeom>
          <a:solidFill>
            <a:srgbClr val="00990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 userDrawn="1"/>
        </p:nvSpPr>
        <p:spPr bwMode="auto">
          <a:xfrm flipH="1">
            <a:off x="8232842" y="5661248"/>
            <a:ext cx="3959158" cy="1196752"/>
          </a:xfrm>
          <a:prstGeom prst="rtTriangle">
            <a:avLst/>
          </a:prstGeom>
          <a:solidFill>
            <a:srgbClr val="7030A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6042" y="6111829"/>
            <a:ext cx="792088" cy="571587"/>
          </a:xfrm>
          <a:prstGeom prst="rect">
            <a:avLst/>
          </a:prstGeom>
        </p:spPr>
      </p:pic>
      <p:sp>
        <p:nvSpPr>
          <p:cNvPr id="16" name="Номер слайда 5"/>
          <p:cNvSpPr txBox="1">
            <a:spLocks/>
          </p:cNvSpPr>
          <p:nvPr userDrawn="1"/>
        </p:nvSpPr>
        <p:spPr>
          <a:xfrm>
            <a:off x="853551" y="6367142"/>
            <a:ext cx="721249" cy="22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052320" y="6314118"/>
            <a:ext cx="4795520" cy="32643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uk-UA" sz="1400" dirty="0" smtClean="0"/>
              <a:t>Гармонійний розвиток центру та  периферійних громад </a:t>
            </a:r>
          </a:p>
          <a:p>
            <a:pPr>
              <a:lnSpc>
                <a:spcPct val="100000"/>
              </a:lnSpc>
            </a:pPr>
            <a:r>
              <a:rPr lang="uk-UA" sz="1400" dirty="0" smtClean="0"/>
              <a:t>в ОТГ Миколаївщини</a:t>
            </a:r>
            <a:endParaRPr lang="ru-RU" sz="1400" b="0" dirty="0" smtClean="0">
              <a:latin typeface="Arial Narrow" panose="020B060602020203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 userDrawn="1"/>
        </p:nvCxnSpPr>
        <p:spPr>
          <a:xfrm flipH="1">
            <a:off x="8232842" y="5658120"/>
            <a:ext cx="3959158" cy="11967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197161"/>
            <a:ext cx="10515600" cy="1719262"/>
          </a:xfrm>
        </p:spPr>
        <p:txBody>
          <a:bodyPr anchor="b"/>
          <a:lstStyle>
            <a:lvl1pPr>
              <a:defRPr sz="6000">
                <a:solidFill>
                  <a:srgbClr val="7030A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1850" y="3846513"/>
            <a:ext cx="105156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ый треугольник 8"/>
          <p:cNvSpPr>
            <a:spLocks/>
          </p:cNvSpPr>
          <p:nvPr userDrawn="1"/>
        </p:nvSpPr>
        <p:spPr bwMode="auto">
          <a:xfrm flipH="1">
            <a:off x="5521152" y="5734161"/>
            <a:ext cx="6670848" cy="1123839"/>
          </a:xfrm>
          <a:prstGeom prst="rtTriangle">
            <a:avLst/>
          </a:prstGeom>
          <a:solidFill>
            <a:srgbClr val="00990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 userDrawn="1"/>
        </p:nvSpPr>
        <p:spPr bwMode="auto">
          <a:xfrm flipH="1">
            <a:off x="8232842" y="5661248"/>
            <a:ext cx="3959158" cy="1196752"/>
          </a:xfrm>
          <a:prstGeom prst="rtTriangle">
            <a:avLst/>
          </a:prstGeom>
          <a:solidFill>
            <a:srgbClr val="7030A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6042" y="6111829"/>
            <a:ext cx="792088" cy="571587"/>
          </a:xfrm>
          <a:prstGeom prst="rect">
            <a:avLst/>
          </a:prstGeom>
        </p:spPr>
      </p:pic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853551" y="6367142"/>
            <a:ext cx="721249" cy="22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4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052320" y="6314118"/>
            <a:ext cx="4795520" cy="32643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uk-UA" sz="1400" dirty="0" smtClean="0"/>
              <a:t>Гармонійний розвиток центру та  периферійних громад </a:t>
            </a:r>
          </a:p>
          <a:p>
            <a:pPr>
              <a:lnSpc>
                <a:spcPct val="100000"/>
              </a:lnSpc>
            </a:pPr>
            <a:r>
              <a:rPr lang="uk-UA" sz="1400" dirty="0" smtClean="0"/>
              <a:t>в ОТГ Миколаївщини</a:t>
            </a:r>
            <a:endParaRPr lang="ru-RU" sz="1400" b="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121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617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ый треугольник 7"/>
          <p:cNvSpPr>
            <a:spLocks/>
          </p:cNvSpPr>
          <p:nvPr userDrawn="1"/>
        </p:nvSpPr>
        <p:spPr bwMode="auto">
          <a:xfrm flipH="1">
            <a:off x="5521152" y="5734161"/>
            <a:ext cx="6670848" cy="1123839"/>
          </a:xfrm>
          <a:prstGeom prst="rtTriangle">
            <a:avLst/>
          </a:prstGeom>
          <a:solidFill>
            <a:srgbClr val="00990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ый треугольник 8"/>
          <p:cNvSpPr>
            <a:spLocks/>
          </p:cNvSpPr>
          <p:nvPr userDrawn="1"/>
        </p:nvSpPr>
        <p:spPr bwMode="auto">
          <a:xfrm flipH="1">
            <a:off x="8232842" y="5661248"/>
            <a:ext cx="3959158" cy="1196752"/>
          </a:xfrm>
          <a:prstGeom prst="rtTriangle">
            <a:avLst/>
          </a:prstGeom>
          <a:solidFill>
            <a:srgbClr val="7030A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8232842" y="5658120"/>
            <a:ext cx="3959158" cy="11967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6042" y="6111829"/>
            <a:ext cx="792088" cy="571587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052320" y="6314118"/>
            <a:ext cx="4795520" cy="32643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uk-UA" sz="1400" dirty="0" smtClean="0"/>
              <a:t>Гармонійний розвиток центру та  периферійних громад </a:t>
            </a:r>
          </a:p>
          <a:p>
            <a:pPr>
              <a:lnSpc>
                <a:spcPct val="100000"/>
              </a:lnSpc>
            </a:pPr>
            <a:r>
              <a:rPr lang="uk-UA" sz="1400" dirty="0" smtClean="0"/>
              <a:t>в ОТГ Миколаївщини</a:t>
            </a:r>
            <a:endParaRPr lang="ru-RU" sz="1400" b="0" dirty="0" smtClean="0"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838200" y="1590352"/>
            <a:ext cx="105156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8C0F04-B5F8-4A55-BA7B-DF11BC2D4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661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ata.gov.ua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romada.org.ua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romada.org.ua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ata.gov.ua/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048000" y="5924550"/>
            <a:ext cx="9144000" cy="5667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>
                <a:solidFill>
                  <a:srgbClr val="008000"/>
                </a:solidFill>
              </a:rPr>
              <a:t>26 вересня 2018 р.</a:t>
            </a:r>
            <a:endParaRPr lang="ru-RU" sz="2800" dirty="0">
              <a:solidFill>
                <a:srgbClr val="008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69817" y="1755640"/>
            <a:ext cx="11691257" cy="200342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500" dirty="0" err="1" smtClean="0"/>
              <a:t>Мережевий</a:t>
            </a:r>
            <a:r>
              <a:rPr lang="ru-RU" sz="3500" dirty="0" smtClean="0"/>
              <a:t> </a:t>
            </a:r>
            <a:r>
              <a:rPr lang="ru-RU" sz="3500" dirty="0" err="1" smtClean="0"/>
              <a:t>моніторинг</a:t>
            </a:r>
            <a:r>
              <a:rPr lang="ru-RU" sz="3500" dirty="0" smtClean="0"/>
              <a:t> </a:t>
            </a:r>
            <a:r>
              <a:rPr lang="ru-RU" sz="3500" dirty="0" err="1" smtClean="0"/>
              <a:t>бюджетів</a:t>
            </a:r>
            <a:r>
              <a:rPr lang="ru-RU" sz="3500" dirty="0" smtClean="0"/>
              <a:t> </a:t>
            </a:r>
            <a:r>
              <a:rPr lang="ru-RU" sz="3500" dirty="0" err="1" smtClean="0"/>
              <a:t>місцевого</a:t>
            </a:r>
            <a:r>
              <a:rPr lang="ru-RU" sz="3500" dirty="0" smtClean="0"/>
              <a:t> </a:t>
            </a:r>
            <a:r>
              <a:rPr lang="ru-RU" sz="3500" dirty="0" err="1" smtClean="0"/>
              <a:t>самоврядування</a:t>
            </a:r>
            <a:r>
              <a:rPr lang="ru-RU" sz="3500" dirty="0" smtClean="0"/>
              <a:t> </a:t>
            </a:r>
            <a:r>
              <a:rPr lang="ru-RU" sz="3500" dirty="0" err="1" smtClean="0"/>
              <a:t>півдня</a:t>
            </a:r>
            <a:r>
              <a:rPr lang="ru-RU" sz="3500" dirty="0" smtClean="0"/>
              <a:t> </a:t>
            </a:r>
            <a:r>
              <a:rPr lang="ru-RU" sz="3500" dirty="0" err="1" smtClean="0"/>
              <a:t>України</a:t>
            </a:r>
            <a:r>
              <a:rPr lang="ru-RU" sz="3500" dirty="0" smtClean="0"/>
              <a:t> по </a:t>
            </a:r>
            <a:r>
              <a:rPr lang="ru-RU" sz="3500" dirty="0" err="1" smtClean="0"/>
              <a:t>доброчесності</a:t>
            </a:r>
            <a:r>
              <a:rPr lang="ru-RU" sz="3500" dirty="0" smtClean="0"/>
              <a:t> </a:t>
            </a:r>
            <a:r>
              <a:rPr lang="ru-RU" sz="3500" dirty="0" err="1" smtClean="0"/>
              <a:t>впровадження</a:t>
            </a:r>
            <a:r>
              <a:rPr lang="ru-RU" sz="3500" dirty="0" smtClean="0"/>
              <a:t> </a:t>
            </a:r>
            <a:r>
              <a:rPr lang="ru-RU" sz="3500" dirty="0" err="1" smtClean="0"/>
              <a:t>принципів</a:t>
            </a:r>
            <a:r>
              <a:rPr lang="ru-RU" sz="3500" dirty="0" smtClean="0"/>
              <a:t> </a:t>
            </a:r>
            <a:r>
              <a:rPr lang="ru-RU" sz="3500" dirty="0" err="1" smtClean="0"/>
              <a:t>відкритості</a:t>
            </a:r>
            <a:r>
              <a:rPr lang="ru-RU" sz="3500" dirty="0" smtClean="0"/>
              <a:t>, </a:t>
            </a:r>
            <a:r>
              <a:rPr lang="ru-RU" sz="3500" dirty="0" err="1" smtClean="0"/>
              <a:t>прозорості</a:t>
            </a:r>
            <a:r>
              <a:rPr lang="ru-RU" sz="3500" dirty="0" smtClean="0"/>
              <a:t> </a:t>
            </a:r>
            <a:endParaRPr lang="uk-UA" sz="3500" b="1" dirty="0">
              <a:solidFill>
                <a:srgbClr val="7030A0"/>
              </a:solidFill>
            </a:endParaRPr>
          </a:p>
        </p:txBody>
      </p:sp>
      <p:pic>
        <p:nvPicPr>
          <p:cNvPr id="6" name="Картинка1" descr="gerb_frgn_prosto"/>
          <p:cNvPicPr/>
          <p:nvPr/>
        </p:nvPicPr>
        <p:blipFill>
          <a:blip r:embed="rId2">
            <a:lum bright="4000" contrast="4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5547" y="408189"/>
            <a:ext cx="929230" cy="7362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2150688" y="544282"/>
            <a:ext cx="1684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/>
              <a:t>ФОНД РОЗВИТКУ</a:t>
            </a:r>
          </a:p>
          <a:p>
            <a:r>
              <a:rPr lang="uk-UA" sz="1400" dirty="0" smtClean="0"/>
              <a:t>МІСТА МИКОЛАЄВА</a:t>
            </a:r>
            <a:endParaRPr lang="ru-RU" sz="14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38480" y="5766291"/>
            <a:ext cx="11064240" cy="1277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38480" y="1606097"/>
            <a:ext cx="11064240" cy="1277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162175" y="294073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Futurica" pitchFamily="34" charset="-52"/>
                <a:cs typeface="Arial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_Futurica" pitchFamily="34" charset="-52"/>
                <a:cs typeface="Arial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_Futurica" pitchFamily="34" charset="-52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1396" y="4690343"/>
            <a:ext cx="11258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300" b="1" dirty="0" smtClean="0"/>
              <a:t>Михайло  </a:t>
            </a:r>
            <a:r>
              <a:rPr lang="uk-UA" sz="2300" b="1" dirty="0" err="1" smtClean="0"/>
              <a:t>Золотухін</a:t>
            </a:r>
            <a:endParaRPr lang="uk-UA" sz="2300" b="1" dirty="0" smtClean="0"/>
          </a:p>
          <a:p>
            <a:pPr algn="ctr"/>
            <a:r>
              <a:rPr lang="uk-UA" sz="2300" dirty="0" smtClean="0"/>
              <a:t>ГО «Фонд розвитку міста Миколаєва»</a:t>
            </a:r>
            <a:endParaRPr lang="ru-RU" sz="2300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731312" y="3146861"/>
            <a:ext cx="9144000" cy="2003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uk-UA" sz="2800" dirty="0" smtClean="0"/>
              <a:t>В</a:t>
            </a:r>
            <a:r>
              <a:rPr lang="ru-RU" sz="2800" dirty="0" err="1" smtClean="0"/>
              <a:t>изначення</a:t>
            </a:r>
            <a:r>
              <a:rPr lang="ru-RU" sz="2800" dirty="0" smtClean="0"/>
              <a:t> рейтингу ОМС за </a:t>
            </a:r>
            <a:r>
              <a:rPr lang="ru-RU" sz="2800" dirty="0" err="1" smtClean="0"/>
              <a:t>індексом</a:t>
            </a:r>
            <a:r>
              <a:rPr lang="ru-RU" sz="2800" dirty="0" smtClean="0"/>
              <a:t> </a:t>
            </a:r>
            <a:r>
              <a:rPr lang="ru-RU" sz="2800" dirty="0" err="1" smtClean="0"/>
              <a:t>доброчесності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впровадження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бюджетної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реформи</a:t>
            </a:r>
            <a:endParaRPr kumimoji="0" lang="uk-UA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180683" y="273278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24178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566864" y="1104818"/>
            <a:ext cx="823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uk-UA" sz="2600" b="1" dirty="0" smtClean="0">
                <a:solidFill>
                  <a:prstClr val="black"/>
                </a:solidFill>
              </a:rPr>
              <a:t>Висновки за підсумками 1 етапу.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907177" y="2003979"/>
          <a:ext cx="7235478" cy="4344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19200" y="1219200"/>
            <a:ext cx="10972800" cy="493712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0446" y="1104818"/>
            <a:ext cx="10580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ru-RU" sz="2000" b="1" dirty="0" err="1" smtClean="0"/>
              <a:t>Оприлюдне</a:t>
            </a:r>
            <a:r>
              <a:rPr lang="uk-UA" sz="2000" b="1" dirty="0" err="1" smtClean="0"/>
              <a:t>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рішення</a:t>
            </a:r>
            <a:r>
              <a:rPr lang="ru-RU" sz="2000" b="1" dirty="0" smtClean="0"/>
              <a:t> про </a:t>
            </a:r>
            <a:r>
              <a:rPr lang="ru-RU" sz="2000" b="1" dirty="0" err="1" smtClean="0"/>
              <a:t>місцевий</a:t>
            </a:r>
            <a:r>
              <a:rPr lang="ru-RU" sz="2000" b="1" dirty="0" smtClean="0"/>
              <a:t> бюджет 2018 </a:t>
            </a:r>
            <a:r>
              <a:rPr lang="uk-UA" sz="2000" b="1" dirty="0" smtClean="0"/>
              <a:t>в розрізі місцевих самоврядувань:</a:t>
            </a:r>
            <a:endParaRPr lang="uk-UA" sz="20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523499"/>
          <a:ext cx="12191999" cy="5334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319348" y="1130944"/>
            <a:ext cx="9183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ru-RU" sz="2400" b="1" dirty="0" err="1" smtClean="0"/>
              <a:t>Оприлюднення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паспортів</a:t>
            </a:r>
            <a:r>
              <a:rPr lang="ru-RU" sz="2400" b="1" dirty="0" smtClean="0"/>
              <a:t> БП на 2018р</a:t>
            </a:r>
            <a:endParaRPr lang="uk-UA" sz="2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94335" y="2188254"/>
          <a:ext cx="4304236" cy="3245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596744" y="2188808"/>
          <a:ext cx="4573094" cy="3297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87829" y="1130944"/>
            <a:ext cx="9914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uk-UA" sz="2000" b="1" dirty="0" smtClean="0"/>
              <a:t>Оприлюднення паспортів бюджетних програм місцевого бюджету в розрізі громад</a:t>
            </a:r>
            <a:endParaRPr lang="uk-UA" sz="20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61258" y="1797367"/>
          <a:ext cx="11930742" cy="440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96389" y="1130944"/>
            <a:ext cx="1000614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uk-UA" sz="2500" dirty="0" smtClean="0"/>
              <a:t>Оприлюднення звітів паспортів бюджетних програм місцевого бюджету</a:t>
            </a:r>
            <a:endParaRPr lang="uk-UA" sz="25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914400" y="1894114"/>
          <a:ext cx="4480559" cy="414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400800" y="1881051"/>
          <a:ext cx="4846320" cy="408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4321" y="1130944"/>
            <a:ext cx="102282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rgbClr val="727CA3"/>
              </a:buClr>
              <a:buSzPct val="76000"/>
            </a:pPr>
            <a:r>
              <a:rPr lang="uk-UA" sz="2000" b="1" dirty="0" smtClean="0"/>
              <a:t>Оприлюднення звітів паспортів бюджетних програм місцевого бюджету в розрізі громад</a:t>
            </a:r>
            <a:endParaRPr lang="uk-UA" sz="20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57200" y="1635007"/>
          <a:ext cx="11181805" cy="430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Найбільш зручний та демократичний спосіб забезпечення доступності інформації про бюджет – це оперативне розміщення достовірної актуальної інформації на офіційному </a:t>
            </a:r>
            <a:r>
              <a:rPr lang="uk-UA" dirty="0" err="1" smtClean="0"/>
              <a:t>веб</a:t>
            </a:r>
            <a:r>
              <a:rPr lang="uk-UA" dirty="0" smtClean="0"/>
              <a:t> - порталі ОМС.</a:t>
            </a:r>
          </a:p>
          <a:p>
            <a:pPr>
              <a:buNone/>
            </a:pPr>
            <a:r>
              <a:rPr lang="uk-UA" dirty="0" smtClean="0"/>
              <a:t>Нормативно-правове забезпечення бюджетного процесу місцевого рівня в нинішній час таке, що при виконанні ОМС діючих норм законодавства в процесі виконання бюджету громади надають можливість потенційному зовнішньому користувачеві без зайвих зусиль отримати інформацію про бюджет, проаналізувати ефективність використання публічних фінансів</a:t>
            </a:r>
          </a:p>
          <a:p>
            <a:pPr>
              <a:buNone/>
            </a:pPr>
            <a:r>
              <a:rPr lang="uk-UA" dirty="0" smtClean="0"/>
              <a:t> Передумови:</a:t>
            </a:r>
          </a:p>
          <a:p>
            <a:pPr lvl="0"/>
            <a:r>
              <a:rPr lang="uk-UA" dirty="0" smtClean="0"/>
              <a:t>Повне оперативне оприлюднення документів бюджетного процесу , при чому в машинозчитувальному форматі.</a:t>
            </a:r>
            <a:endParaRPr lang="ru-RU" dirty="0" smtClean="0"/>
          </a:p>
          <a:p>
            <a:pPr lvl="0"/>
            <a:r>
              <a:rPr lang="uk-UA" dirty="0" smtClean="0"/>
              <a:t>Дисципліноване складання бюджетних документів у відповідності до вимог діючого законодавства України.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Дотримання вищеозначених умов надає у подальшому підстави для реалізації </a:t>
            </a:r>
            <a:r>
              <a:rPr lang="uk-UA" b="1" dirty="0" smtClean="0"/>
              <a:t>головного компонента бюджетної реформи</a:t>
            </a:r>
            <a:r>
              <a:rPr lang="uk-UA" dirty="0" smtClean="0"/>
              <a:t> - </a:t>
            </a:r>
            <a:r>
              <a:rPr lang="uk-UA" b="1" dirty="0" smtClean="0"/>
              <a:t>проведення оцінки ефективності використання бюджетних коштів місцевих бюджетів</a:t>
            </a:r>
            <a:r>
              <a:rPr lang="uk-UA" dirty="0" smtClean="0"/>
              <a:t>, усунення корупціогенних чинників, що можуть бути закладені в нормативно-правовому забезпеченні виконання місцевих бюджетів  та привести до корупційних правопорушень. А також проведення необхідних заходів щодо підвищення ефективності використання бюджетних коштів, тим самим забезпечення вплив громадськості на якість бюджетного процесу а в кінцевому підсумку на якість муніципальних та адміністративних послуг.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b="1" u="sng" dirty="0" smtClean="0"/>
              <a:t>Дисципліновано складена та оприлюднена інформація бюджетного процесу місцевого самоврядування дозволяє судити про відкритість громади та доброчесність управління публічними фінансами виконавчими органами місцевої ради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Оцінюється :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uk-UA" dirty="0" smtClean="0"/>
              <a:t>- </a:t>
            </a:r>
            <a:r>
              <a:rPr lang="uk-UA" sz="2000" dirty="0" smtClean="0">
                <a:solidFill>
                  <a:schemeClr val="tx1"/>
                </a:solidFill>
              </a:rPr>
              <a:t>Відповідність форми та змісту паспортів бюджетних програм на 2018р місцевих бюджетів та звітів про їх виконання за 2017р діючому законодавству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- Проведення та оприлюднення звітів про проведення оцінки ефективності бюджетних програм 2017р 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uk-UA" sz="2000" dirty="0" smtClean="0"/>
              <a:t>- Оприлюднення  інших форм інформації про місцевий бюджет (візуалізація,  та інші форми) 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     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762000" y="1371600"/>
            <a:ext cx="10972800" cy="4937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uk-U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r>
              <a:rPr lang="uk-UA" sz="2800" dirty="0" smtClean="0"/>
              <a:t>Рейтинг </a:t>
            </a:r>
            <a:r>
              <a:rPr lang="ru-RU" sz="2800" dirty="0" smtClean="0"/>
              <a:t>ОМС за </a:t>
            </a:r>
            <a:r>
              <a:rPr lang="ru-RU" sz="2800" dirty="0" err="1" smtClean="0"/>
              <a:t>індексом</a:t>
            </a:r>
            <a:r>
              <a:rPr lang="ru-RU" sz="2800" dirty="0" smtClean="0"/>
              <a:t> </a:t>
            </a:r>
            <a:r>
              <a:rPr lang="ru-RU" sz="2800" dirty="0" err="1" smtClean="0"/>
              <a:t>доброчесності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впровадження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бюджетної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реформи</a:t>
            </a:r>
            <a:r>
              <a:rPr lang="uk-UA" sz="2800" dirty="0" smtClean="0"/>
              <a:t> по досліджувальним громадам визначити не є можливим.</a:t>
            </a:r>
          </a:p>
          <a:p>
            <a:pPr lvl="0"/>
            <a:r>
              <a:rPr lang="uk-UA" sz="2800" dirty="0" smtClean="0"/>
              <a:t>- Рівень впровадження ПЦМ в місцевих бюджетах визначається у тому числі і відповідно строку заснування місцевих самоврядувань. Якщо міста обласного значення станом на липень 2018р мають вже повний цикл запровадження згаданого методу, то на рівні певних об’єднаних громад даний цикл неповний. </a:t>
            </a:r>
            <a:endParaRPr lang="ru-RU" sz="28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57497" y="1827349"/>
            <a:ext cx="10515600" cy="4016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Виконання ОМС норм діючого законодавства – це  можливість потенційному зовнішньому користувачеві без зайвих зусиль отримати інформацію про бюджет, проаналізувати не тільки ефективність використання публічних фінансів а й отримати уявлення про ефективність діяльності виконавчих органів місцевих рад при реалізації ними повноважень відповідних сфер.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uk-UA" sz="2200" b="1" dirty="0" smtClean="0"/>
              <a:t>1 етап.  Мережевий моніторинг бюджетів місцевого самоврядування півдня України по доброчесності впровадження принципів відкритості, прозорості </a:t>
            </a:r>
            <a:endParaRPr lang="uk-UA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888274" y="1624829"/>
            <a:ext cx="10972800" cy="45259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000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Найбільшою ступеню доброчесності в виконанні норми Бюджетного кодексу України (стаття 20) та наказу МФУ № 836  щодо застосування програмно-цільового методу в бюджетному процесі серед міст обласного значення експертною групою визначені </a:t>
            </a:r>
            <a:r>
              <a:rPr lang="uk-UA" b="1" dirty="0" smtClean="0"/>
              <a:t>міста Нова Каховка (Херсонська область) та м. </a:t>
            </a:r>
            <a:r>
              <a:rPr lang="uk-UA" b="1" dirty="0" err="1" smtClean="0"/>
              <a:t>Южноукраїнськ</a:t>
            </a:r>
            <a:r>
              <a:rPr lang="uk-UA" b="1" dirty="0" smtClean="0"/>
              <a:t> (Миколаївська область). </a:t>
            </a:r>
          </a:p>
          <a:p>
            <a:pPr marL="514350" lvl="0" indent="-514350">
              <a:buNone/>
            </a:pPr>
            <a:r>
              <a:rPr lang="uk-UA" b="1" dirty="0" smtClean="0"/>
              <a:t>Серед ОТГ- Баштанська міська ОТГ (Миколаївська область)</a:t>
            </a:r>
            <a:endParaRPr lang="ru-RU" b="1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Органи місцевого самоврядування вказаних міст: </a:t>
            </a:r>
            <a:endParaRPr lang="ru-RU" dirty="0" smtClean="0"/>
          </a:p>
          <a:p>
            <a:pPr lvl="0"/>
            <a:r>
              <a:rPr lang="uk-UA" dirty="0" smtClean="0"/>
              <a:t>По перше, оприлюднили повністю всю бюджетну інформацію на своїх офіційних сторінках, а також частково на порталі відкритих даних </a:t>
            </a:r>
            <a:r>
              <a:rPr lang="ru-RU" u="sng" dirty="0" smtClean="0">
                <a:hlinkClick r:id="rId2"/>
              </a:rPr>
              <a:t>https://data.gov.ua/</a:t>
            </a:r>
            <a:r>
              <a:rPr lang="ru-RU" dirty="0" smtClean="0"/>
              <a:t> </a:t>
            </a:r>
          </a:p>
          <a:p>
            <a:pPr lvl="0"/>
            <a:r>
              <a:rPr lang="uk-UA" dirty="0" smtClean="0"/>
              <a:t>По друге, дисципліна складання документів бюджетної звітності документів значно вища ніж у інших досліджувальних громад.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770709" y="1637892"/>
            <a:ext cx="10972800" cy="45259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000" dirty="0" smtClean="0"/>
          </a:p>
          <a:p>
            <a:pPr lvl="0">
              <a:buNone/>
            </a:pPr>
            <a:r>
              <a:rPr lang="uk-UA" b="1" dirty="0" smtClean="0"/>
              <a:t>2. </a:t>
            </a:r>
            <a:r>
              <a:rPr lang="uk-UA" dirty="0" smtClean="0"/>
              <a:t>Ступінь дотримання іншими громадами норм Бюджетного Кодексу щодо повноти та достовірності контрольних показників бюджетних програм, у тому числі і пакету результативних показників виконання бюджетних програм, за якими можна оцінити ефективність їх виконання та ефективність використання бюджетних коштів, різниться від видів громад. </a:t>
            </a:r>
          </a:p>
          <a:p>
            <a:pPr lvl="0">
              <a:buNone/>
            </a:pPr>
            <a:r>
              <a:rPr lang="uk-UA" dirty="0" smtClean="0"/>
              <a:t>Найбільш дисциплінованими виявились міста обласного значення та обласні центри обох областей. Хоча і 100% виконання всіх норм Бюджетного Кодексу навіть в них не спостерігається. </a:t>
            </a:r>
          </a:p>
          <a:p>
            <a:pPr>
              <a:buNone/>
            </a:pPr>
            <a:r>
              <a:rPr lang="uk-UA" dirty="0" smtClean="0"/>
              <a:t>Значно слабшу дисципліну мають об’єднані територіальні громади областей, які мають власні сайти або використовують єдиний сервіс для ОТГ </a:t>
            </a:r>
            <a:r>
              <a:rPr lang="uk-UA" u="sng" dirty="0" smtClean="0">
                <a:hlinkClick r:id="rId2"/>
              </a:rPr>
              <a:t>https://gromada.org.ua/</a:t>
            </a:r>
            <a:r>
              <a:rPr lang="uk-UA" dirty="0" smtClean="0"/>
              <a:t>, але оприлюднення бюджетних документів не здійснюють.</a:t>
            </a: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000" dirty="0" smtClean="0"/>
          </a:p>
          <a:p>
            <a:pPr lvl="0">
              <a:buNone/>
            </a:pPr>
            <a:r>
              <a:rPr lang="uk-UA" b="1" dirty="0" smtClean="0"/>
              <a:t>2. </a:t>
            </a:r>
            <a:r>
              <a:rPr lang="uk-UA" dirty="0" smtClean="0"/>
              <a:t>Значно слабшу дисципліну мають об’єднані територіальні громади областей, які мають власні сайти або використовують єдиний сервіс для ОТГ </a:t>
            </a:r>
            <a:r>
              <a:rPr lang="uk-UA" u="sng" dirty="0" smtClean="0">
                <a:hlinkClick r:id="rId2"/>
              </a:rPr>
              <a:t>https://gromada.org.ua/</a:t>
            </a:r>
            <a:r>
              <a:rPr lang="uk-UA" dirty="0" smtClean="0"/>
              <a:t>, але оприлюднення бюджетних документів не здійснюють.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Виявлені порушення БКУ, та інших законів та підзаконних  нормативно-правових актів ЦОВВ є </a:t>
            </a:r>
          </a:p>
          <a:p>
            <a:pPr>
              <a:buFontTx/>
              <a:buChar char="-"/>
            </a:pPr>
            <a:r>
              <a:rPr lang="uk-UA" dirty="0" smtClean="0"/>
              <a:t>неповне оприлюднення ОМС паспортів і звітів про виконання паспортів, а також змін до паспортів БП,</a:t>
            </a:r>
          </a:p>
          <a:p>
            <a:pPr>
              <a:buFontTx/>
              <a:buChar char="-"/>
            </a:pPr>
            <a:r>
              <a:rPr lang="uk-UA" dirty="0" smtClean="0"/>
              <a:t>оприлюднення їх не в машинозчитувальному форматі, </a:t>
            </a:r>
          </a:p>
          <a:p>
            <a:pPr>
              <a:buFontTx/>
              <a:buChar char="-"/>
            </a:pPr>
            <a:r>
              <a:rPr lang="uk-UA" dirty="0" smtClean="0"/>
              <a:t>не проведення оцінки ефективності бюджетних програм, </a:t>
            </a:r>
          </a:p>
          <a:p>
            <a:pPr>
              <a:buFontTx/>
              <a:buChar char="-"/>
            </a:pPr>
            <a:r>
              <a:rPr lang="uk-UA" dirty="0" smtClean="0"/>
              <a:t>внесення недостовірних даних в контрольні показники бюджетних програм та звітів БП.</a:t>
            </a: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uk-UA" b="1" dirty="0" smtClean="0"/>
              <a:t>3. </a:t>
            </a:r>
            <a:r>
              <a:rPr lang="uk-UA" dirty="0" smtClean="0"/>
              <a:t>Повністю відсутня інформація про паспорти та звіти БП</a:t>
            </a:r>
          </a:p>
          <a:p>
            <a:pPr>
              <a:buNone/>
            </a:pPr>
            <a:r>
              <a:rPr lang="uk-UA" b="1" dirty="0" smtClean="0"/>
              <a:t>Іванівська, </a:t>
            </a:r>
            <a:r>
              <a:rPr lang="uk-UA" b="1" dirty="0" err="1" smtClean="0"/>
              <a:t>Дорошівська</a:t>
            </a:r>
            <a:r>
              <a:rPr lang="uk-UA" b="1" dirty="0" smtClean="0"/>
              <a:t>, </a:t>
            </a:r>
            <a:r>
              <a:rPr lang="uk-UA" b="1" smtClean="0"/>
              <a:t>Мостівська</a:t>
            </a:r>
            <a:r>
              <a:rPr lang="uk-UA" b="1" dirty="0" smtClean="0"/>
              <a:t> ОТГ.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4. Дисципліна складання паспортів бюджетних програм по як по делегованим повноваженням так і по власним у сфері соціального захисту та забезпечення, земельних відносин , ЖКГ, благоустрою та </a:t>
            </a:r>
            <a:r>
              <a:rPr lang="uk-UA" dirty="0" err="1" smtClean="0"/>
              <a:t>інш</a:t>
            </a:r>
            <a:r>
              <a:rPr lang="uk-UA" dirty="0" smtClean="0"/>
              <a:t>. практично відсутня. Паспорти містять тільки обсяг фінансування. Пакети результативних показників в паспортах не визначені в повному обсязі або відсутні взагалі: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dirty="0" err="1" smtClean="0"/>
              <a:t>Музиківська</a:t>
            </a:r>
            <a:r>
              <a:rPr lang="uk-UA" b="1" dirty="0" smtClean="0"/>
              <a:t> </a:t>
            </a:r>
            <a:r>
              <a:rPr lang="uk-UA" b="1" dirty="0" err="1" smtClean="0"/>
              <a:t>Віноградівська</a:t>
            </a:r>
            <a:r>
              <a:rPr lang="uk-UA" b="1" dirty="0" smtClean="0"/>
              <a:t>, </a:t>
            </a:r>
            <a:r>
              <a:rPr lang="uk-UA" b="1" dirty="0" err="1" smtClean="0"/>
              <a:t>Гладківська</a:t>
            </a:r>
            <a:r>
              <a:rPr lang="uk-UA" b="1" dirty="0" smtClean="0"/>
              <a:t> </a:t>
            </a:r>
            <a:r>
              <a:rPr lang="uk-UA" b="1" dirty="0" err="1" smtClean="0"/>
              <a:t>Кучубеєвська</a:t>
            </a:r>
            <a:r>
              <a:rPr lang="uk-UA" b="1" dirty="0" smtClean="0"/>
              <a:t>, Станіславська ОТГ, м. Гола</a:t>
            </a:r>
            <a:r>
              <a:rPr lang="uk-UA" dirty="0" smtClean="0"/>
              <a:t>  </a:t>
            </a:r>
            <a:r>
              <a:rPr lang="uk-UA" b="1" dirty="0" smtClean="0"/>
              <a:t>Пристань</a:t>
            </a:r>
            <a:r>
              <a:rPr lang="uk-UA" dirty="0" smtClean="0"/>
              <a:t> </a:t>
            </a:r>
            <a:r>
              <a:rPr lang="uk-UA" b="1" dirty="0" smtClean="0"/>
              <a:t> (Херсонська область)</a:t>
            </a:r>
          </a:p>
          <a:p>
            <a:pPr>
              <a:buNone/>
            </a:pPr>
            <a:r>
              <a:rPr lang="uk-UA" b="1" dirty="0" err="1" smtClean="0"/>
              <a:t>Благодатенська</a:t>
            </a:r>
            <a:r>
              <a:rPr lang="uk-UA" b="1" dirty="0" smtClean="0"/>
              <a:t>, </a:t>
            </a:r>
            <a:r>
              <a:rPr lang="uk-UA" b="1" dirty="0" err="1" smtClean="0"/>
              <a:t>Веснянська</a:t>
            </a:r>
            <a:r>
              <a:rPr lang="uk-UA" b="1" dirty="0" smtClean="0"/>
              <a:t>, </a:t>
            </a:r>
            <a:r>
              <a:rPr lang="uk-UA" b="1" dirty="0" err="1" smtClean="0"/>
              <a:t>Доманівська</a:t>
            </a:r>
            <a:r>
              <a:rPr lang="uk-UA" b="1" dirty="0" smtClean="0"/>
              <a:t>, Камяномостівська, </a:t>
            </a:r>
            <a:r>
              <a:rPr lang="uk-UA" b="1" dirty="0" err="1" smtClean="0"/>
              <a:t>Ольшанська</a:t>
            </a:r>
            <a:r>
              <a:rPr lang="uk-UA" b="1" dirty="0" smtClean="0"/>
              <a:t>, </a:t>
            </a:r>
            <a:r>
              <a:rPr lang="uk-UA" dirty="0" smtClean="0"/>
              <a:t> </a:t>
            </a:r>
            <a:r>
              <a:rPr lang="uk-UA" b="1" dirty="0" smtClean="0"/>
              <a:t>Бузька , </a:t>
            </a:r>
            <a:r>
              <a:rPr lang="uk-UA" b="1" dirty="0" err="1" smtClean="0"/>
              <a:t>Прибужанівська</a:t>
            </a:r>
            <a:r>
              <a:rPr lang="uk-UA" b="1" dirty="0" smtClean="0"/>
              <a:t> ОТГ (Миколаївська область)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000" dirty="0" smtClean="0"/>
          </a:p>
          <a:p>
            <a:pPr lvl="0" algn="ctr">
              <a:buNone/>
            </a:pPr>
            <a:r>
              <a:rPr lang="uk-UA" b="1" dirty="0" smtClean="0"/>
              <a:t>РЕМАРКА ЕКСПЕРТНОЇ ГРУПИ</a:t>
            </a:r>
            <a:br>
              <a:rPr lang="uk-UA" b="1" dirty="0" smtClean="0"/>
            </a:br>
            <a:endParaRPr lang="uk-UA" b="1" dirty="0" smtClean="0"/>
          </a:p>
          <a:p>
            <a:pPr lvl="0" algn="just">
              <a:buNone/>
            </a:pPr>
            <a:r>
              <a:rPr lang="uk-UA" dirty="0" smtClean="0"/>
              <a:t>Сумним є виявлений факт «закритості» громад, що є підписантами меморандумів з програмами міжнародної технічної допомоги (ДОБРЕ, «U-LEAD”) , декларують ОТГ як громади відкриті для громадян, а по факту ховають повну та вичерпну інформацію по управлінню місцевими фінансами не тільки від означених програм а й від власних мешканців. </a:t>
            </a:r>
          </a:p>
          <a:p>
            <a:pPr lvl="0" algn="just">
              <a:buNone/>
            </a:pPr>
            <a:r>
              <a:rPr lang="uk-UA" dirty="0" smtClean="0"/>
              <a:t>Бюджетна інформація складена з порушеннями бюджетного законодавства, неповно та вибірково, що не дає змогу оцінити ефективність бюджетної політики. Оприлюднення також не повне:</a:t>
            </a:r>
          </a:p>
          <a:p>
            <a:pPr lvl="0" algn="just">
              <a:buNone/>
            </a:pPr>
            <a:r>
              <a:rPr lang="uk-UA" b="1" dirty="0" smtClean="0"/>
              <a:t>Бузька, </a:t>
            </a:r>
            <a:r>
              <a:rPr lang="uk-UA" b="1" dirty="0" err="1" smtClean="0"/>
              <a:t>Прибужанівська</a:t>
            </a:r>
            <a:r>
              <a:rPr lang="uk-UA" b="1" dirty="0" smtClean="0"/>
              <a:t>, Олександрівська, Камяномостівська, </a:t>
            </a:r>
            <a:r>
              <a:rPr lang="uk-UA" b="1" dirty="0" err="1" smtClean="0"/>
              <a:t>Мостівська</a:t>
            </a:r>
            <a:r>
              <a:rPr lang="uk-UA" b="1" dirty="0" smtClean="0"/>
              <a:t>, </a:t>
            </a:r>
            <a:r>
              <a:rPr lang="uk-UA" b="1" dirty="0" err="1" smtClean="0"/>
              <a:t>Доманівська</a:t>
            </a:r>
            <a:r>
              <a:rPr lang="uk-UA" b="1" dirty="0" smtClean="0"/>
              <a:t> ОТГ (Миколаївська область), </a:t>
            </a:r>
            <a:r>
              <a:rPr lang="uk-UA" b="1" dirty="0" err="1" smtClean="0"/>
              <a:t>Кучебеєвська</a:t>
            </a:r>
            <a:r>
              <a:rPr lang="uk-UA" b="1" dirty="0" smtClean="0"/>
              <a:t>, </a:t>
            </a:r>
            <a:r>
              <a:rPr lang="uk-UA" b="1" dirty="0" err="1" smtClean="0"/>
              <a:t>Музиківська</a:t>
            </a:r>
            <a:r>
              <a:rPr lang="uk-UA" b="1" dirty="0" smtClean="0"/>
              <a:t>, Білозерська ОТГ (Херсонська область)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uk-UA" b="1" dirty="0" smtClean="0"/>
              <a:t>5. </a:t>
            </a:r>
            <a:r>
              <a:rPr lang="uk-UA" dirty="0" smtClean="0"/>
              <a:t>Дисципліна складання паспортів бюджетних програм по делегованим повноваженням досить висока ,  по власним у сферах соціального захисту та забезпечення, земельних відносин , ЖКГ, благоустрою та </a:t>
            </a:r>
            <a:r>
              <a:rPr lang="uk-UA" dirty="0" err="1" smtClean="0"/>
              <a:t>інш</a:t>
            </a:r>
            <a:r>
              <a:rPr lang="uk-UA" dirty="0" smtClean="0"/>
              <a:t>. практично відсутня. Пакети результативних показників в паспортах не визначені в повному обсязі :</a:t>
            </a:r>
          </a:p>
          <a:p>
            <a:pPr>
              <a:buNone/>
            </a:pPr>
            <a:r>
              <a:rPr lang="uk-UA" b="1" dirty="0" smtClean="0"/>
              <a:t>м. Миколаїв, </a:t>
            </a:r>
            <a:r>
              <a:rPr lang="uk-UA" b="1" dirty="0" err="1" smtClean="0"/>
              <a:t>Коблівська</a:t>
            </a:r>
            <a:r>
              <a:rPr lang="uk-UA" b="1" dirty="0" smtClean="0"/>
              <a:t>, </a:t>
            </a:r>
            <a:r>
              <a:rPr lang="uk-UA" b="1" dirty="0" err="1" smtClean="0"/>
              <a:t>Веселинівська</a:t>
            </a:r>
            <a:r>
              <a:rPr lang="uk-UA" b="1" dirty="0" smtClean="0"/>
              <a:t>, Баштанська ОТГ</a:t>
            </a:r>
          </a:p>
          <a:p>
            <a:pPr>
              <a:buNone/>
            </a:pPr>
            <a:r>
              <a:rPr lang="uk-UA" b="1" dirty="0" smtClean="0"/>
              <a:t>М. Херсон, </a:t>
            </a:r>
            <a:r>
              <a:rPr lang="uk-UA" b="1" dirty="0" err="1" smtClean="0"/>
              <a:t>Чулаківська</a:t>
            </a:r>
            <a:r>
              <a:rPr lang="uk-UA" b="1" dirty="0" smtClean="0"/>
              <a:t>, </a:t>
            </a:r>
            <a:r>
              <a:rPr lang="uk-UA" b="1" dirty="0" err="1" smtClean="0"/>
              <a:t>Хрестівська</a:t>
            </a:r>
            <a:r>
              <a:rPr lang="uk-UA" b="1" dirty="0" smtClean="0"/>
              <a:t>, </a:t>
            </a:r>
            <a:r>
              <a:rPr lang="uk-UA" b="1" dirty="0" err="1" smtClean="0"/>
              <a:t>Каланчацька</a:t>
            </a:r>
            <a:r>
              <a:rPr lang="uk-UA" b="1" dirty="0" smtClean="0"/>
              <a:t> ОТГ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uk-UA" b="1" dirty="0" smtClean="0"/>
              <a:t>6. </a:t>
            </a:r>
            <a:r>
              <a:rPr lang="uk-UA" dirty="0" smtClean="0"/>
              <a:t>Висока дисципліна складання паспортів бюджетних програм по делегованим т власним повноваженням Пакети результативних показників в паспортах та звітах про виконання паспортів визначені практично  в повному обсязі :</a:t>
            </a:r>
          </a:p>
          <a:p>
            <a:pPr>
              <a:buFontTx/>
              <a:buChar char="-"/>
            </a:pPr>
            <a:r>
              <a:rPr lang="uk-UA" b="1" dirty="0" smtClean="0"/>
              <a:t>Тавричанська, </a:t>
            </a:r>
            <a:r>
              <a:rPr lang="uk-UA" b="1" dirty="0" err="1" smtClean="0"/>
              <a:t>Горностаївська</a:t>
            </a:r>
            <a:r>
              <a:rPr lang="uk-UA" b="1" dirty="0" smtClean="0"/>
              <a:t>, </a:t>
            </a:r>
            <a:r>
              <a:rPr lang="uk-UA" dirty="0" smtClean="0"/>
              <a:t> </a:t>
            </a:r>
            <a:r>
              <a:rPr lang="uk-UA" b="1" dirty="0" err="1" smtClean="0"/>
              <a:t>Чаплинська</a:t>
            </a:r>
            <a:r>
              <a:rPr lang="uk-UA" b="1" dirty="0" smtClean="0"/>
              <a:t> ОТГ, міста Каховка та Нова Каховка</a:t>
            </a:r>
          </a:p>
          <a:p>
            <a:pPr>
              <a:buFontTx/>
              <a:buChar char="-"/>
            </a:pPr>
            <a:r>
              <a:rPr lang="uk-UA" b="1" dirty="0" smtClean="0"/>
              <a:t>М. </a:t>
            </a:r>
            <a:r>
              <a:rPr lang="uk-UA" b="1" dirty="0" err="1" smtClean="0"/>
              <a:t>Южноукраїнськ</a:t>
            </a:r>
            <a:r>
              <a:rPr lang="uk-UA" b="1" dirty="0" smtClean="0"/>
              <a:t>,  Очаків , Первомайськ та Вознесенськ.</a:t>
            </a:r>
            <a:endParaRPr lang="ru-RU" dirty="0" smtClean="0"/>
          </a:p>
          <a:p>
            <a:pPr>
              <a:buFontTx/>
              <a:buChar char="-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uk-UA" b="1" dirty="0" smtClean="0"/>
              <a:t>7. </a:t>
            </a:r>
            <a:r>
              <a:rPr lang="uk-UA" dirty="0" smtClean="0"/>
              <a:t>Норму БКУ щодо здійснення оцінки ефективності бюджетних програм в ОТГ (окрім Баштанської ОТГ) не здійснено жодної. </a:t>
            </a:r>
          </a:p>
          <a:p>
            <a:pPr>
              <a:buNone/>
            </a:pPr>
            <a:r>
              <a:rPr lang="uk-UA" dirty="0" smtClean="0"/>
              <a:t>В містах обласного значення картина протилежна. Окрім 2 міст обласного значення ці норму виконали всі міста обласного значення досліджувальних громад. </a:t>
            </a:r>
          </a:p>
          <a:p>
            <a:pPr lvl="0">
              <a:buNone/>
            </a:pPr>
            <a:r>
              <a:rPr lang="uk-UA" dirty="0" smtClean="0"/>
              <a:t>8. Публічного представлення БП згідно ст. 28 БКУ жодна громада ОТГ (окрім Баштанської ОТГ) не провела. Серед міст обласного значення публічне представлення бюджету поточного року за показниками бюджетних програм здійснено в м. Миколаєві та м. </a:t>
            </a:r>
            <a:r>
              <a:rPr lang="uk-UA" dirty="0" err="1" smtClean="0"/>
              <a:t>Южноукраїнську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 lvl="0">
              <a:buNone/>
            </a:pPr>
            <a:r>
              <a:rPr lang="uk-UA" b="1" dirty="0" smtClean="0"/>
              <a:t>9. </a:t>
            </a:r>
            <a:r>
              <a:rPr lang="uk-UA" dirty="0" smtClean="0"/>
              <a:t>Дисципліна розміщення бюджетної документації :</a:t>
            </a:r>
          </a:p>
          <a:p>
            <a:pPr lvl="0">
              <a:buFontTx/>
              <a:buChar char="-"/>
            </a:pPr>
            <a:r>
              <a:rPr lang="uk-UA" dirty="0" smtClean="0"/>
              <a:t>міста обласного значення бюджетна звітність в переважній більшості в відкритому доступі, в об’єднаних громадах вільний доступ до даної інформації в переважній більшості не забезпечений. </a:t>
            </a:r>
          </a:p>
          <a:p>
            <a:pPr lvl="0">
              <a:buNone/>
            </a:pPr>
            <a:r>
              <a:rPr lang="uk-UA" dirty="0" smtClean="0"/>
              <a:t>Загальний недолік, що є і одночасно порушенням Постанови КМУ 835 віл 2015р </a:t>
            </a:r>
            <a:r>
              <a:rPr lang="uk-UA" dirty="0" err="1" smtClean="0"/>
              <a:t>“</a:t>
            </a:r>
            <a:r>
              <a:rPr lang="uk-UA" b="1" dirty="0" err="1" smtClean="0"/>
              <a:t>Про</a:t>
            </a:r>
            <a:r>
              <a:rPr lang="uk-UA" b="1" dirty="0" smtClean="0"/>
              <a:t> затвердження Положення про набори даних, які підлягають оприлюдненню у формі відкритих </a:t>
            </a:r>
            <a:r>
              <a:rPr lang="uk-UA" b="1" dirty="0" err="1" smtClean="0"/>
              <a:t>даних”</a:t>
            </a:r>
            <a:r>
              <a:rPr lang="uk-UA" dirty="0" smtClean="0"/>
              <a:t> це оприлюднення даних в </a:t>
            </a:r>
            <a:r>
              <a:rPr lang="uk-UA" dirty="0" err="1" smtClean="0"/>
              <a:t>немашинозчитувальному</a:t>
            </a:r>
            <a:r>
              <a:rPr lang="uk-UA" dirty="0" smtClean="0"/>
              <a:t> форматі.</a:t>
            </a:r>
            <a:endParaRPr lang="ru-RU" dirty="0" smtClean="0"/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spcBef>
                <a:spcPct val="0"/>
              </a:spcBef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Висновки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920875"/>
            <a:ext cx="10972800" cy="493712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uk-UA" sz="2000" dirty="0" smtClean="0"/>
              <a:t>- Паспорти бюджетних програм та звіти про їх виконання  ГРБК привести у відповідність до типових наказів МФУ та профільних Міністерств в плані застосування типових бюджетних програм, підпрограм, завдань, результативних показників.</a:t>
            </a:r>
            <a:endParaRPr lang="ru-RU" sz="2000" dirty="0" smtClean="0"/>
          </a:p>
          <a:p>
            <a:pPr>
              <a:buNone/>
            </a:pPr>
            <a:r>
              <a:rPr lang="uk-UA" sz="2000" dirty="0" smtClean="0"/>
              <a:t>- Провести експертизу локального нормативно-правового забезпечення надання муніципальних та адміністративних послуг ОМС на предмет відповідності діючому законодавству України, також паспортів бюджетних програм на предмет включення в них завдань/заходів що не є в повноваженнях (власних/делегованих) органу місцевого самоврядування</a:t>
            </a:r>
            <a:endParaRPr lang="ru-RU" sz="2000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buNone/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Рекомендації (загальні)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uk-UA" b="1" dirty="0" smtClean="0"/>
              <a:t>Мета аудиту</a:t>
            </a:r>
            <a:endParaRPr lang="ru-RU" dirty="0" smtClean="0"/>
          </a:p>
          <a:p>
            <a:pPr lvl="0" fontAlgn="base">
              <a:buNone/>
            </a:pPr>
            <a:r>
              <a:rPr lang="uk-UA" dirty="0" smtClean="0"/>
              <a:t>- Перевірка ОГС доброчесності впровадження принципів доступності, відкритості, прозорості бюджетів, визначення рейтингу ОМС за індексом доброчесності впровадження бюджетної реформи через</a:t>
            </a:r>
            <a:endParaRPr lang="ru-RU" dirty="0" smtClean="0"/>
          </a:p>
          <a:p>
            <a:pPr lvl="0" fontAlgn="base"/>
            <a:r>
              <a:rPr lang="uk-UA" dirty="0" smtClean="0"/>
              <a:t>оцінку дисципліни оприлюднення документів бюджетного процесу місцевого рівня </a:t>
            </a:r>
            <a:endParaRPr lang="ru-RU" dirty="0" smtClean="0"/>
          </a:p>
          <a:p>
            <a:pPr lvl="0" fontAlgn="base"/>
            <a:r>
              <a:rPr lang="uk-UA" dirty="0" smtClean="0"/>
              <a:t>оцінку повноти складання бюджетних документів, відповідності їх змісту вимогам діючого бюджетного законодавства України. </a:t>
            </a:r>
            <a:endParaRPr lang="ru-RU" dirty="0" smtClean="0"/>
          </a:p>
          <a:p>
            <a:pPr lvl="0" fontAlgn="base">
              <a:buNone/>
            </a:pPr>
            <a:r>
              <a:rPr lang="uk-UA" dirty="0" smtClean="0"/>
              <a:t>- Визначення найбільш яскравих практик ОМС в номінаціях: «Кращі практики» і «Безкарність року» доброчесності впровадження бюджетної реформи у місцевих бюджетах з індексом доброчесності, відкритості, прозорості місцевого бюджетного процесу.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920875"/>
            <a:ext cx="10972800" cy="4937125"/>
          </a:xfrm>
        </p:spPr>
        <p:txBody>
          <a:bodyPr>
            <a:normAutofit/>
          </a:bodyPr>
          <a:lstStyle/>
          <a:p>
            <a:pPr lvl="0"/>
            <a:r>
              <a:rPr lang="uk-UA" sz="2000" dirty="0" smtClean="0"/>
              <a:t>Прийняти необхідний пакет організаційно-розпорядчих документів щодо процедури та форм публічного щорічного представлення інформації про місцевий бюджет на відповідний рік за бюджетними програмами.</a:t>
            </a:r>
            <a:endParaRPr lang="ru-RU" sz="2000" dirty="0" smtClean="0"/>
          </a:p>
          <a:p>
            <a:pPr lvl="0"/>
            <a:r>
              <a:rPr lang="uk-UA" sz="2000" dirty="0" smtClean="0"/>
              <a:t>Головним фінансовим органам місцевих рад провести необхідну роз’яснювальну роботу серед ГРБК щодо дисципліни заповнення бюджетних документів та відповідальності ГРБК за порушення правил складання паспортів БП, (</a:t>
            </a:r>
            <a:r>
              <a:rPr lang="uk-UA" sz="2000" dirty="0" err="1" smtClean="0"/>
              <a:t>ст</a:t>
            </a:r>
            <a:r>
              <a:rPr lang="uk-UA" sz="2000" dirty="0" smtClean="0"/>
              <a:t> 116, БКУ, Наказ МФУ 836). Ввести в практику узгодження паспортів БП тільки при дотриманні норм, визначених бюджетним законодавством. При порушенні дисципліни заповнення паспортів, повертати їх ГРБК на доопрацювання. </a:t>
            </a:r>
            <a:endParaRPr lang="ru-RU" sz="2000" dirty="0" smtClean="0"/>
          </a:p>
          <a:p>
            <a:pPr lvl="0"/>
            <a:r>
              <a:rPr lang="uk-UA" sz="2000" dirty="0" smtClean="0"/>
              <a:t>Посилити дисципліну оприлюднення паспортів та звітів про виконання паспортів бюджетних програм У МАШИНОЗЧИТУВАЛЬНОМУ форматі як на власних </a:t>
            </a:r>
            <a:r>
              <a:rPr lang="uk-UA" sz="2000" dirty="0" err="1" smtClean="0"/>
              <a:t>веб-сторінках</a:t>
            </a:r>
            <a:r>
              <a:rPr lang="uk-UA" sz="2000" dirty="0" smtClean="0"/>
              <a:t> ОМС так і на порталі відкритих даних </a:t>
            </a:r>
            <a:r>
              <a:rPr lang="ru-RU" sz="2000" u="sng" dirty="0" smtClean="0">
                <a:hlinkClick r:id="rId2"/>
              </a:rPr>
              <a:t>https://data.gov.ua/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44285" y="661852"/>
            <a:ext cx="10972800" cy="631371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>
              <a:spcBef>
                <a:spcPct val="0"/>
              </a:spcBef>
            </a:pPr>
            <a:r>
              <a:rPr lang="ru-RU" sz="25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етап</a:t>
            </a:r>
            <a:r>
              <a:rPr kumimoji="0" lang="ru-RU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lang="uk-UA" sz="2000" dirty="0" err="1" smtClean="0">
                <a:latin typeface="+mj-lt"/>
              </a:rPr>
              <a:t>цінка</a:t>
            </a:r>
            <a:r>
              <a:rPr lang="uk-UA" sz="2000" dirty="0" smtClean="0">
                <a:latin typeface="+mj-lt"/>
              </a:rPr>
              <a:t> виконання норми Бюджетного кодексу України (стаття 20)</a:t>
            </a:r>
          </a:p>
          <a:p>
            <a:pPr>
              <a:buNone/>
            </a:pPr>
            <a:r>
              <a:rPr lang="uk-UA" sz="2000" dirty="0" smtClean="0">
                <a:latin typeface="+mj-lt"/>
              </a:rPr>
              <a:t>та наказу МФУ № 836  щодо застосування програмно-цільового методу в бюджетному процесі. </a:t>
            </a:r>
            <a:r>
              <a:rPr lang="uk-UA" sz="2000" dirty="0" smtClean="0">
                <a:solidFill>
                  <a:srgbClr val="FF0000"/>
                </a:solidFill>
              </a:rPr>
              <a:t>Рекомендації (загальні)</a:t>
            </a:r>
            <a:endParaRPr lang="ru-RU" sz="20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1196975"/>
            <a:ext cx="10515600" cy="1719263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48983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C0F04-B5F8-4A55-BA7B-DF11BC2D43B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uk-UA" b="1" dirty="0" smtClean="0"/>
          </a:p>
          <a:p>
            <a:pPr fontAlgn="base">
              <a:buNone/>
            </a:pPr>
            <a:r>
              <a:rPr lang="uk-UA" b="1" dirty="0" smtClean="0"/>
              <a:t>Об’єкти аудиту.</a:t>
            </a:r>
            <a:endParaRPr lang="ru-RU" dirty="0" smtClean="0"/>
          </a:p>
          <a:p>
            <a:r>
              <a:rPr lang="uk-UA" dirty="0" smtClean="0"/>
              <a:t>54 місцеві бюджети на 2018р міст обласного значення та об’єднаних територіальних громад Миколаївської та Херсонської областей.</a:t>
            </a:r>
          </a:p>
          <a:p>
            <a:endParaRPr lang="uk-UA" dirty="0" smtClean="0"/>
          </a:p>
          <a:p>
            <a:pPr>
              <a:buNone/>
            </a:pPr>
            <a:r>
              <a:rPr lang="uk-UA" b="1" dirty="0" smtClean="0"/>
              <a:t>Період аудиту</a:t>
            </a:r>
            <a:endParaRPr lang="ru-RU" dirty="0" smtClean="0"/>
          </a:p>
          <a:p>
            <a:r>
              <a:rPr lang="uk-UA" dirty="0" smtClean="0"/>
              <a:t>Травень - вересень 2018 – Проведення громадського аудиту з визначення динаміки індексу доброчесності місцевих бюджетних процесів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2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Виконання норм законодавства України щодо оприлюднення бюджетної інформації виконується органами місцевого самоврядування в середньому на 50%. </a:t>
            </a:r>
          </a:p>
          <a:p>
            <a:pPr lvl="0">
              <a:buNone/>
            </a:pPr>
            <a:r>
              <a:rPr lang="uk-UA" dirty="0" smtClean="0"/>
              <a:t>- З 54 громад власну </a:t>
            </a:r>
            <a:r>
              <a:rPr lang="uk-UA" dirty="0" err="1" smtClean="0"/>
              <a:t>веб-сторінку</a:t>
            </a:r>
            <a:r>
              <a:rPr lang="uk-UA" dirty="0" smtClean="0"/>
              <a:t> мають тільки 47 громад, наповненість бюджетною інформацією залишається врай низькою.</a:t>
            </a:r>
          </a:p>
          <a:p>
            <a:pPr lvl="0">
              <a:buNone/>
            </a:pPr>
            <a:r>
              <a:rPr lang="uk-UA" dirty="0" smtClean="0"/>
              <a:t>- Закритість та непрозорість бюджетного</a:t>
            </a:r>
          </a:p>
          <a:p>
            <a:pPr lvl="0">
              <a:buNone/>
            </a:pPr>
            <a:r>
              <a:rPr lang="uk-UA" dirty="0" smtClean="0"/>
              <a:t>процесу місцевих бюджетів спостерігається</a:t>
            </a:r>
          </a:p>
          <a:p>
            <a:pPr lvl="0">
              <a:buNone/>
            </a:pPr>
            <a:r>
              <a:rPr lang="uk-UA" dirty="0" smtClean="0"/>
              <a:t> навіть в тих громадах, що є підписантами </a:t>
            </a:r>
          </a:p>
          <a:p>
            <a:pPr lvl="0">
              <a:buNone/>
            </a:pPr>
            <a:r>
              <a:rPr lang="uk-UA" dirty="0" smtClean="0"/>
              <a:t>програми технічної допомоги </a:t>
            </a:r>
            <a:r>
              <a:rPr lang="ru-RU" dirty="0" smtClean="0"/>
              <a:t>DOBRE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 descr="D:\TZ\ПроектыФРГН2003-08\Текущие\NED\КМЦ 27.07.2018\preview_w640zc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90115" y="4336869"/>
            <a:ext cx="4201885" cy="252113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Висновки за підсумками 1 етапу.</a:t>
            </a:r>
            <a:endParaRPr lang="ru-RU" dirty="0" smtClean="0"/>
          </a:p>
          <a:p>
            <a:pPr lvl="0">
              <a:buNone/>
            </a:pPr>
            <a:r>
              <a:rPr lang="uk-UA" dirty="0" err="1" smtClean="0"/>
              <a:t>Мостівська</a:t>
            </a:r>
            <a:r>
              <a:rPr lang="uk-UA" dirty="0" smtClean="0"/>
              <a:t> ОТГ - станом на червень 2018 не оприлюднює не тільки бюджетну інформацію, а і будь яку іншу публічну інформацію. Остання дата публікації офіційних документів </a:t>
            </a:r>
            <a:r>
              <a:rPr lang="uk-UA" dirty="0" err="1" smtClean="0"/>
              <a:t>Мостівської</a:t>
            </a:r>
            <a:r>
              <a:rPr lang="uk-UA" dirty="0" smtClean="0"/>
              <a:t>  ради -19.05.2017року</a:t>
            </a:r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err="1" smtClean="0"/>
              <a:t>Галіцинівська</a:t>
            </a:r>
            <a:r>
              <a:rPr lang="uk-UA" dirty="0" smtClean="0"/>
              <a:t> ОТГ, </a:t>
            </a:r>
            <a:r>
              <a:rPr lang="uk-UA" dirty="0" err="1" smtClean="0"/>
              <a:t>Кочубеєвська</a:t>
            </a:r>
            <a:r>
              <a:rPr lang="uk-UA" dirty="0" smtClean="0"/>
              <a:t>, </a:t>
            </a:r>
            <a:r>
              <a:rPr lang="uk-UA" dirty="0" err="1" smtClean="0"/>
              <a:t>Музиківська</a:t>
            </a:r>
            <a:r>
              <a:rPr lang="uk-UA" dirty="0" smtClean="0"/>
              <a:t> ОТГ Херсонської області оприлюднили тільки базове рішення про бюджет громади 2018р в деяких випадках навіть без обов’язкових додатків  та звіти про виконання бюджету 2017р також без додатків.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Висновки за підсумками 1 етапу.</a:t>
            </a:r>
            <a:endParaRPr lang="ru-RU" dirty="0" smtClean="0"/>
          </a:p>
          <a:p>
            <a:pPr lvl="0"/>
            <a:r>
              <a:rPr lang="uk-UA" dirty="0" smtClean="0"/>
              <a:t>Повну та вичерпну відповідь надали кілька громад з 54, а саме Вознесенська, </a:t>
            </a:r>
            <a:r>
              <a:rPr lang="uk-UA" dirty="0" err="1" smtClean="0"/>
              <a:t>Южноукраїнська</a:t>
            </a:r>
            <a:r>
              <a:rPr lang="uk-UA" dirty="0" smtClean="0"/>
              <a:t>, Каховська, Миколаївська, Баштанська, Херсонська міські ради </a:t>
            </a:r>
          </a:p>
          <a:p>
            <a:pPr lvl="0"/>
            <a:r>
              <a:rPr lang="uk-UA" dirty="0" smtClean="0"/>
              <a:t>7 ОМС Миколаївської області взагалі не надали відповіді. </a:t>
            </a:r>
            <a:endParaRPr lang="ru-RU" dirty="0" smtClean="0"/>
          </a:p>
          <a:p>
            <a:pPr lvl="0"/>
            <a:r>
              <a:rPr lang="uk-UA" dirty="0" smtClean="0"/>
              <a:t>Частина ОМС надала неповний пакет запитуваної інформації.</a:t>
            </a:r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dirty="0" smtClean="0"/>
              <a:t>АНТИРЕЙТИНГ</a:t>
            </a:r>
          </a:p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Білозерська ОТГ</a:t>
            </a:r>
            <a:r>
              <a:rPr lang="uk-UA" b="1" dirty="0" smtClean="0"/>
              <a:t> – за інформацію, що по діючому законодавству повинна бути в електронному вигляді  намагалась отримати гроші – виставила рахунок в 1200 грн. Номінація </a:t>
            </a:r>
            <a:r>
              <a:rPr lang="uk-UA" b="1" dirty="0" err="1" smtClean="0">
                <a:solidFill>
                  <a:srgbClr val="FF0000"/>
                </a:solidFill>
              </a:rPr>
              <a:t>“Дрібний</a:t>
            </a:r>
            <a:r>
              <a:rPr lang="uk-UA" b="1" dirty="0" smtClean="0">
                <a:solidFill>
                  <a:srgbClr val="FF0000"/>
                </a:solidFill>
              </a:rPr>
              <a:t> здирник </a:t>
            </a:r>
            <a:r>
              <a:rPr lang="uk-UA" b="1" dirty="0" err="1" smtClean="0">
                <a:solidFill>
                  <a:srgbClr val="FF0000"/>
                </a:solidFill>
              </a:rPr>
              <a:t>року”</a:t>
            </a:r>
            <a:endParaRPr lang="uk-UA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b="1" dirty="0" err="1" smtClean="0">
                <a:solidFill>
                  <a:srgbClr val="FF0000"/>
                </a:solidFill>
              </a:rPr>
              <a:t>Чаплинська</a:t>
            </a:r>
            <a:r>
              <a:rPr lang="uk-UA" b="1" dirty="0" smtClean="0">
                <a:solidFill>
                  <a:srgbClr val="FF0000"/>
                </a:solidFill>
              </a:rPr>
              <a:t> ОТГ - </a:t>
            </a:r>
            <a:r>
              <a:rPr lang="uk-UA" b="1" dirty="0" smtClean="0"/>
              <a:t>замість виконання ЗУ </a:t>
            </a:r>
            <a:r>
              <a:rPr lang="uk-UA" b="1" dirty="0" err="1" smtClean="0"/>
              <a:t>“Про</a:t>
            </a:r>
            <a:r>
              <a:rPr lang="uk-UA" b="1" dirty="0" smtClean="0"/>
              <a:t> доступ до </a:t>
            </a:r>
            <a:r>
              <a:rPr lang="uk-UA" b="1" dirty="0" err="1" smtClean="0"/>
              <a:t>ПІ”</a:t>
            </a:r>
            <a:r>
              <a:rPr lang="uk-UA" b="1" dirty="0" smtClean="0"/>
              <a:t> винесла</a:t>
            </a:r>
          </a:p>
          <a:p>
            <a:pPr>
              <a:buNone/>
            </a:pPr>
            <a:r>
              <a:rPr lang="uk-UA" b="1" dirty="0" smtClean="0"/>
              <a:t>розгляд запиту на сесію, вирішила нагадати запитувачу </a:t>
            </a:r>
          </a:p>
          <a:p>
            <a:pPr>
              <a:buNone/>
            </a:pPr>
            <a:r>
              <a:rPr lang="uk-UA" b="1" dirty="0" smtClean="0"/>
              <a:t>про </a:t>
            </a:r>
            <a:r>
              <a:rPr lang="uk-UA" b="1" dirty="0" err="1" smtClean="0"/>
              <a:t>обовязковість</a:t>
            </a:r>
            <a:r>
              <a:rPr lang="uk-UA" b="1" dirty="0" smtClean="0"/>
              <a:t> згоди на передачу персональних даних, </a:t>
            </a:r>
          </a:p>
          <a:p>
            <a:pPr>
              <a:buNone/>
            </a:pPr>
            <a:r>
              <a:rPr lang="uk-UA" b="1" dirty="0" smtClean="0"/>
              <a:t>і вивісила цю </a:t>
            </a:r>
            <a:r>
              <a:rPr lang="uk-UA" b="1" dirty="0" err="1" smtClean="0"/>
              <a:t>“шедевру”</a:t>
            </a:r>
            <a:r>
              <a:rPr lang="uk-UA" b="1" dirty="0" smtClean="0"/>
              <a:t> на офіційний сайт ОТГ. </a:t>
            </a:r>
          </a:p>
          <a:p>
            <a:pPr>
              <a:buNone/>
            </a:pPr>
            <a:r>
              <a:rPr lang="uk-UA" b="1" dirty="0" smtClean="0"/>
              <a:t>Номінація </a:t>
            </a:r>
            <a:r>
              <a:rPr lang="uk-UA" b="1" dirty="0" err="1" smtClean="0">
                <a:solidFill>
                  <a:srgbClr val="FF0000"/>
                </a:solidFill>
              </a:rPr>
              <a:t>“Безкарність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</a:rPr>
              <a:t>року”</a:t>
            </a:r>
            <a:endParaRPr lang="uk-UA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D:\TZ\ПроектыФРГН2003-08\Текущие\NED\КМЦ 27.07.2018\3ca5ee63c6d71c5d7bd92510b25dd0c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34500" y="3619500"/>
            <a:ext cx="2857500" cy="3238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1138"/>
            <a:ext cx="10972800" cy="45259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dirty="0" smtClean="0"/>
          </a:p>
          <a:p>
            <a:r>
              <a:rPr lang="uk-UA" b="1" dirty="0" smtClean="0"/>
              <a:t>Дисципліна виконання інформаційного законодавства України вкрай низька, особливо в новостворених об’єднаних громад, де судячи з дій посадовців місцевого самоврядування вказаних вище громад не працюють в повній мірі законодавство України, зокрема інформаційне. На жаль в цих громадах де - факто працює «звичаєве» право,  яке є гальмом на процесу до «відкриття» громад.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0972800" cy="631825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1 </a:t>
            </a:r>
            <a:r>
              <a:rPr lang="ru-RU" sz="2200" b="1" dirty="0" err="1" smtClean="0"/>
              <a:t>етап</a:t>
            </a:r>
            <a:r>
              <a:rPr lang="ru-RU" sz="2200" b="1" dirty="0" smtClean="0"/>
              <a:t>.  </a:t>
            </a:r>
            <a:r>
              <a:rPr lang="ru-RU" sz="2200" b="1" dirty="0" err="1" smtClean="0"/>
              <a:t>Мережевий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моніторинг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бюджетів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місцевого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самоврядування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півдня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України</a:t>
            </a:r>
            <a:r>
              <a:rPr lang="ru-RU" sz="2200" b="1" dirty="0" smtClean="0"/>
              <a:t> </a:t>
            </a:r>
            <a:br>
              <a:rPr lang="ru-RU" sz="2200" b="1" dirty="0" smtClean="0"/>
            </a:br>
            <a:r>
              <a:rPr lang="ru-RU" sz="2200" b="1" dirty="0" smtClean="0"/>
              <a:t>по </a:t>
            </a:r>
            <a:r>
              <a:rPr lang="ru-RU" sz="2200" b="1" dirty="0" err="1" smtClean="0"/>
              <a:t>доброчесності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впровадження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принципів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відкритості</a:t>
            </a:r>
            <a:r>
              <a:rPr lang="ru-RU" sz="2200" b="1" dirty="0" smtClean="0"/>
              <a:t>, </a:t>
            </a:r>
            <a:r>
              <a:rPr lang="ru-RU" sz="2200" b="1" dirty="0" err="1" smtClean="0"/>
              <a:t>прозорості</a:t>
            </a:r>
            <a:r>
              <a:rPr lang="ru-RU" sz="2200" b="1" dirty="0" smtClean="0"/>
              <a:t> </a:t>
            </a:r>
            <a:endParaRPr lang="ru-RU" sz="2200" b="1" dirty="0"/>
          </a:p>
        </p:txBody>
      </p:sp>
      <p:pic>
        <p:nvPicPr>
          <p:cNvPr id="2050" name="Рисунок 3" descr="banner"/>
          <p:cNvPicPr>
            <a:picLocks noChangeAspect="1" noChangeArrowheads="1"/>
          </p:cNvPicPr>
          <p:nvPr/>
        </p:nvPicPr>
        <p:blipFill>
          <a:blip r:embed="rId3"/>
          <a:srcRect r="87834" b="17355"/>
          <a:stretch>
            <a:fillRect/>
          </a:stretch>
        </p:blipFill>
        <p:spPr bwMode="auto">
          <a:xfrm>
            <a:off x="10864850" y="195943"/>
            <a:ext cx="132715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3271</TotalTime>
  <Words>2395</Words>
  <Application>Microsoft Office PowerPoint</Application>
  <PresentationFormat>Произвольный</PresentationFormat>
  <Paragraphs>211</Paragraphs>
  <Slides>31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Мережевий моніторинг бюджетів місцевого самоврядування півдня України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1 етап.  Мережевий моніторинг бюджетів місцевого самоврядування півдня України  по доброчесності впровадження принципів відкритості, прозорості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Дякую за увагу!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User</cp:lastModifiedBy>
  <cp:revision>241</cp:revision>
  <dcterms:created xsi:type="dcterms:W3CDTF">2017-12-03T06:34:58Z</dcterms:created>
  <dcterms:modified xsi:type="dcterms:W3CDTF">2018-09-27T11:39:19Z</dcterms:modified>
</cp:coreProperties>
</file>